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5"/>
  </p:notesMasterIdLst>
  <p:sldIdLst>
    <p:sldId id="1674" r:id="rId2"/>
    <p:sldId id="1548" r:id="rId3"/>
    <p:sldId id="1442" r:id="rId4"/>
    <p:sldId id="1798" r:id="rId5"/>
    <p:sldId id="1839" r:id="rId6"/>
    <p:sldId id="1841" r:id="rId7"/>
    <p:sldId id="1842" r:id="rId8"/>
    <p:sldId id="1843" r:id="rId9"/>
    <p:sldId id="1844" r:id="rId10"/>
    <p:sldId id="1845" r:id="rId11"/>
    <p:sldId id="1846" r:id="rId12"/>
    <p:sldId id="1847" r:id="rId13"/>
    <p:sldId id="1848" r:id="rId14"/>
    <p:sldId id="1673" r:id="rId15"/>
    <p:sldId id="1874" r:id="rId16"/>
    <p:sldId id="1633" r:id="rId17"/>
    <p:sldId id="1635" r:id="rId18"/>
    <p:sldId id="1663" r:id="rId19"/>
    <p:sldId id="1849" r:id="rId20"/>
    <p:sldId id="1664" r:id="rId21"/>
    <p:sldId id="1665" r:id="rId22"/>
    <p:sldId id="1850" r:id="rId23"/>
    <p:sldId id="1851" r:id="rId24"/>
    <p:sldId id="1852" r:id="rId25"/>
    <p:sldId id="1854" r:id="rId26"/>
    <p:sldId id="1855" r:id="rId27"/>
    <p:sldId id="1856" r:id="rId28"/>
    <p:sldId id="1857" r:id="rId29"/>
    <p:sldId id="1858" r:id="rId30"/>
    <p:sldId id="1859" r:id="rId31"/>
    <p:sldId id="1860" r:id="rId32"/>
    <p:sldId id="1861" r:id="rId33"/>
    <p:sldId id="1862" r:id="rId34"/>
    <p:sldId id="1863" r:id="rId35"/>
    <p:sldId id="1864" r:id="rId36"/>
    <p:sldId id="1865" r:id="rId37"/>
    <p:sldId id="1866" r:id="rId38"/>
    <p:sldId id="1867" r:id="rId39"/>
    <p:sldId id="1868" r:id="rId40"/>
    <p:sldId id="1869" r:id="rId41"/>
    <p:sldId id="1870" r:id="rId42"/>
    <p:sldId id="1871" r:id="rId43"/>
    <p:sldId id="1872" r:id="rId44"/>
    <p:sldId id="1619" r:id="rId45"/>
    <p:sldId id="1801" r:id="rId46"/>
    <p:sldId id="1802" r:id="rId47"/>
    <p:sldId id="1803" r:id="rId48"/>
    <p:sldId id="1804" r:id="rId49"/>
    <p:sldId id="1805" r:id="rId50"/>
    <p:sldId id="1806" r:id="rId51"/>
    <p:sldId id="1807" r:id="rId52"/>
    <p:sldId id="1808" r:id="rId53"/>
    <p:sldId id="1810" r:id="rId54"/>
    <p:sldId id="1811" r:id="rId55"/>
    <p:sldId id="1812" r:id="rId56"/>
    <p:sldId id="1813" r:id="rId57"/>
    <p:sldId id="1815" r:id="rId58"/>
    <p:sldId id="1816" r:id="rId59"/>
    <p:sldId id="1817" r:id="rId60"/>
    <p:sldId id="1818" r:id="rId61"/>
    <p:sldId id="1819" r:id="rId62"/>
    <p:sldId id="1820" r:id="rId63"/>
    <p:sldId id="1821" r:id="rId64"/>
    <p:sldId id="1822" r:id="rId65"/>
    <p:sldId id="1823" r:id="rId66"/>
    <p:sldId id="1824" r:id="rId67"/>
    <p:sldId id="1825" r:id="rId68"/>
    <p:sldId id="1827" r:id="rId69"/>
    <p:sldId id="1828" r:id="rId70"/>
    <p:sldId id="1829" r:id="rId71"/>
    <p:sldId id="1831" r:id="rId72"/>
    <p:sldId id="1832" r:id="rId73"/>
    <p:sldId id="1833" r:id="rId74"/>
    <p:sldId id="1834" r:id="rId75"/>
    <p:sldId id="1835" r:id="rId76"/>
    <p:sldId id="1836" r:id="rId77"/>
    <p:sldId id="1838" r:id="rId78"/>
    <p:sldId id="1946" r:id="rId79"/>
    <p:sldId id="1947" r:id="rId80"/>
    <p:sldId id="1948" r:id="rId81"/>
    <p:sldId id="1949" r:id="rId82"/>
    <p:sldId id="1950" r:id="rId83"/>
    <p:sldId id="195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6E8903-EA33-497A-B751-2A6902CB8BF2}" v="1" dt="2025-10-25T18:11:27.8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50" autoAdjust="0"/>
    <p:restoredTop sz="96247" autoAdjust="0"/>
  </p:normalViewPr>
  <p:slideViewPr>
    <p:cSldViewPr>
      <p:cViewPr varScale="1">
        <p:scale>
          <a:sx n="99" d="100"/>
          <a:sy n="99" d="100"/>
        </p:scale>
        <p:origin x="582" y="264"/>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5/10/relationships/revisionInfo" Target="revisionInfo.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10/25/2025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Eddie Williams</a:t>
            </a:r>
            <a:r>
              <a:rPr lang="en-US" baseline="0" dirty="0"/>
              <a:t> </a:t>
            </a:r>
            <a:r>
              <a:rPr lang="en-US" dirty="0"/>
              <a:t>~ November 8,</a:t>
            </a:r>
            <a:r>
              <a:rPr lang="en-US" baseline="0" dirty="0"/>
              <a:t> </a:t>
            </a:r>
            <a:r>
              <a:rPr lang="en-US" dirty="0"/>
              <a:t>2015 (Eloy</a:t>
            </a:r>
            <a:r>
              <a:rPr lang="en-US" baseline="0" dirty="0"/>
              <a:t> AM) </a:t>
            </a:r>
          </a:p>
          <a:p>
            <a:r>
              <a:rPr lang="en-US" baseline="0" dirty="0"/>
              <a:t>                         ~ February 21, 2021 (Eloy AM)</a:t>
            </a:r>
          </a:p>
          <a:p>
            <a:r>
              <a:rPr lang="en-US" baseline="0" dirty="0"/>
              <a:t>	 ~ June 26, 2022 (Eloy AM)</a:t>
            </a:r>
          </a:p>
          <a:p>
            <a:r>
              <a:rPr lang="en-US" baseline="0" dirty="0"/>
              <a:t>	 ~ September 8, 2024 (Eloy AM)</a:t>
            </a:r>
          </a:p>
          <a:p>
            <a:r>
              <a:rPr lang="en-US" baseline="0" dirty="0"/>
              <a:t>	~ October 26, 2025n(Eloy AM)</a:t>
            </a:r>
          </a:p>
        </p:txBody>
      </p:sp>
      <p:sp>
        <p:nvSpPr>
          <p:cNvPr id="4" name="Slide Number Placeholder 3"/>
          <p:cNvSpPr>
            <a:spLocks noGrp="1"/>
          </p:cNvSpPr>
          <p:nvPr>
            <p:ph type="sldNum" sz="quarter" idx="5"/>
          </p:nvPr>
        </p:nvSpPr>
        <p:spPr/>
        <p:txBody>
          <a:bodyPr/>
          <a:lstStyle/>
          <a:p>
            <a:fld id="{5FE381B2-66CF-4101-8317-0531AEB1D31C}" type="slidenum">
              <a:rPr lang="en-US" smtClean="0"/>
              <a:t>1</a:t>
            </a:fld>
            <a:endParaRPr lang="en-US"/>
          </a:p>
        </p:txBody>
      </p:sp>
    </p:spTree>
    <p:extLst>
      <p:ext uri="{BB962C8B-B14F-4D97-AF65-F5344CB8AC3E}">
        <p14:creationId xmlns:p14="http://schemas.microsoft.com/office/powerpoint/2010/main" val="4186889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78</a:t>
            </a:fld>
            <a:endParaRPr lang="en-US"/>
          </a:p>
        </p:txBody>
      </p:sp>
    </p:spTree>
    <p:extLst>
      <p:ext uri="{BB962C8B-B14F-4D97-AF65-F5344CB8AC3E}">
        <p14:creationId xmlns:p14="http://schemas.microsoft.com/office/powerpoint/2010/main" val="243506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79</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80</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81</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82</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83</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10/25/2025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10/25/2025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10/25/2025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10/25/2025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10/25/2025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10/25/2025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10/25/2025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10/25/2025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10/25/2025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10/25/2025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10/25/2025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10/25/2025</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tudylight.org/desk/?query=mt+10:33&amp;t=kjv&amp;sr=1&amp;l=en"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E2F501-DA00-24F7-442A-07309EB4A109}"/>
              </a:ext>
            </a:extLst>
          </p:cNvPr>
          <p:cNvPicPr>
            <a:picLocks noChangeAspect="1"/>
          </p:cNvPicPr>
          <p:nvPr/>
        </p:nvPicPr>
        <p:blipFill>
          <a:blip r:embed="rId3"/>
          <a:stretch>
            <a:fillRect/>
          </a:stretch>
        </p:blipFill>
        <p:spPr>
          <a:xfrm>
            <a:off x="0" y="60960"/>
            <a:ext cx="12192000" cy="6858000"/>
          </a:xfrm>
          <a:prstGeom prst="rect">
            <a:avLst/>
          </a:prstGeom>
        </p:spPr>
      </p:pic>
      <p:sp>
        <p:nvSpPr>
          <p:cNvPr id="3" name="Content Placeholder 2"/>
          <p:cNvSpPr>
            <a:spLocks noGrp="1"/>
          </p:cNvSpPr>
          <p:nvPr>
            <p:ph sz="quarter" idx="13"/>
          </p:nvPr>
        </p:nvSpPr>
        <p:spPr>
          <a:xfrm>
            <a:off x="3086100" y="5791447"/>
            <a:ext cx="9144000" cy="1124465"/>
          </a:xfrm>
        </p:spPr>
        <p:txBody>
          <a:bodyPr>
            <a:noAutofit/>
          </a:bodyPr>
          <a:lstStyle/>
          <a:p>
            <a:pPr marL="0" indent="0" algn="r">
              <a:buClr>
                <a:srgbClr val="A379BB">
                  <a:lumMod val="75000"/>
                </a:srgbClr>
              </a:buClr>
              <a:buNone/>
            </a:pPr>
            <a:r>
              <a:rPr lang="en-US" sz="7500" b="1" i="1" dirty="0">
                <a:solidFill>
                  <a:srgbClr val="A31D6A"/>
                </a:solidFill>
                <a:effectLst>
                  <a:outerShdw blurRad="38100" dist="38100" dir="2700000" algn="tl">
                    <a:srgbClr val="000000">
                      <a:alpha val="43137"/>
                    </a:srgbClr>
                  </a:outerShdw>
                </a:effectLst>
              </a:rPr>
              <a:t>John 15:8</a:t>
            </a:r>
          </a:p>
        </p:txBody>
      </p:sp>
      <p:sp>
        <p:nvSpPr>
          <p:cNvPr id="4" name="Title 3"/>
          <p:cNvSpPr>
            <a:spLocks noGrp="1"/>
          </p:cNvSpPr>
          <p:nvPr>
            <p:ph type="title"/>
          </p:nvPr>
        </p:nvSpPr>
        <p:spPr>
          <a:xfrm>
            <a:off x="0" y="419100"/>
            <a:ext cx="12115800" cy="6019800"/>
          </a:xfrm>
        </p:spPr>
        <p:txBody>
          <a:bodyPr/>
          <a:lstStyle/>
          <a:p>
            <a:pPr marL="0" indent="0" algn="l">
              <a:buNone/>
            </a:pPr>
            <a:r>
              <a:rPr lang="en-US" sz="8800" i="1" dirty="0">
                <a:solidFill>
                  <a:schemeClr val="bg1"/>
                </a:solidFill>
                <a:effectLst>
                  <a:outerShdw blurRad="38100" dist="38100" dir="2700000" algn="tl">
                    <a:srgbClr val="000000">
                      <a:alpha val="43137"/>
                    </a:srgbClr>
                  </a:outerShdw>
                  <a:reflection blurRad="6350" stA="55000" endA="300" endPos="45500" dir="5400000" sy="-100000" algn="bl" rotWithShape="0"/>
                </a:effectLst>
              </a:rPr>
              <a:t>Bearing Fruit </a:t>
            </a:r>
            <a:br>
              <a:rPr lang="en-US" sz="8800" i="1" dirty="0">
                <a:solidFill>
                  <a:schemeClr val="bg1"/>
                </a:solidFill>
                <a:effectLst>
                  <a:outerShdw blurRad="38100" dist="38100" dir="2700000" algn="tl">
                    <a:srgbClr val="000000">
                      <a:alpha val="43137"/>
                    </a:srgbClr>
                  </a:outerShdw>
                  <a:reflection blurRad="6350" stA="55000" endA="300" endPos="45500" dir="5400000" sy="-100000" algn="bl" rotWithShape="0"/>
                </a:effectLst>
              </a:rPr>
            </a:br>
            <a:r>
              <a:rPr lang="en-US" sz="8800" i="1" dirty="0">
                <a:solidFill>
                  <a:schemeClr val="bg1"/>
                </a:solidFill>
                <a:effectLst>
                  <a:outerShdw blurRad="38100" dist="38100" dir="2700000" algn="tl">
                    <a:srgbClr val="000000">
                      <a:alpha val="43137"/>
                    </a:srgbClr>
                  </a:outerShdw>
                  <a:reflection blurRad="6350" stA="55000" endA="300" endPos="45500" dir="5400000" sy="-100000" algn="bl" rotWithShape="0"/>
                </a:effectLst>
              </a:rPr>
              <a:t>is the</a:t>
            </a:r>
            <a:br>
              <a:rPr lang="en-US" sz="8800" i="1" dirty="0">
                <a:solidFill>
                  <a:schemeClr val="bg1"/>
                </a:solidFill>
                <a:effectLst>
                  <a:outerShdw blurRad="38100" dist="38100" dir="2700000" algn="tl">
                    <a:srgbClr val="000000">
                      <a:alpha val="43137"/>
                    </a:srgbClr>
                  </a:outerShdw>
                  <a:reflection blurRad="6350" stA="55000" endA="300" endPos="45500" dir="5400000" sy="-100000" algn="bl" rotWithShape="0"/>
                </a:effectLst>
              </a:rPr>
            </a:br>
            <a:r>
              <a:rPr lang="en-US" sz="8800" i="1" dirty="0">
                <a:solidFill>
                  <a:schemeClr val="bg1"/>
                </a:solidFill>
                <a:effectLst>
                  <a:outerShdw blurRad="38100" dist="38100" dir="2700000" algn="tl">
                    <a:srgbClr val="000000">
                      <a:alpha val="43137"/>
                    </a:srgbClr>
                  </a:outerShdw>
                  <a:reflection blurRad="6350" stA="55000" endA="300" endPos="45500" dir="5400000" sy="-100000" algn="bl" rotWithShape="0"/>
                </a:effectLst>
              </a:rPr>
              <a:t>Responsibility </a:t>
            </a:r>
            <a:br>
              <a:rPr lang="en-US" sz="8800" i="1" dirty="0">
                <a:solidFill>
                  <a:schemeClr val="bg1"/>
                </a:solidFill>
                <a:effectLst>
                  <a:outerShdw blurRad="38100" dist="38100" dir="2700000" algn="tl">
                    <a:srgbClr val="000000">
                      <a:alpha val="43137"/>
                    </a:srgbClr>
                  </a:outerShdw>
                  <a:reflection blurRad="6350" stA="55000" endA="300" endPos="45500" dir="5400000" sy="-100000" algn="bl" rotWithShape="0"/>
                </a:effectLst>
              </a:rPr>
            </a:br>
            <a:r>
              <a:rPr lang="en-US" sz="8800" i="1" dirty="0">
                <a:solidFill>
                  <a:schemeClr val="bg1"/>
                </a:solidFill>
                <a:effectLst>
                  <a:outerShdw blurRad="38100" dist="38100" dir="2700000" algn="tl">
                    <a:srgbClr val="000000">
                      <a:alpha val="43137"/>
                    </a:srgbClr>
                  </a:outerShdw>
                  <a:reflection blurRad="6350" stA="55000" endA="300" endPos="45500" dir="5400000" sy="-100000" algn="bl" rotWithShape="0"/>
                </a:effectLst>
              </a:rPr>
              <a:t>of Every Christian</a:t>
            </a:r>
            <a:endParaRPr lang="en-US" sz="8800" i="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9"/>
            <a:ext cx="12192000" cy="9105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John 15:1-17 (KJV)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13</a:t>
            </a:r>
            <a:r>
              <a:rPr lang="en-US" sz="5400" dirty="0">
                <a:solidFill>
                  <a:srgbClr val="000000"/>
                </a:solidFill>
                <a:latin typeface="Lato"/>
              </a:rPr>
              <a:t> Greater love hath no man than this, that a man lay down his life for his friends.</a:t>
            </a:r>
          </a:p>
          <a:p>
            <a:pPr marL="45720" indent="0">
              <a:buClr>
                <a:srgbClr val="A379BB">
                  <a:lumMod val="75000"/>
                </a:srgbClr>
              </a:buClr>
              <a:buNone/>
              <a:defRPr/>
            </a:pPr>
            <a:r>
              <a:rPr lang="en-US" sz="5400" b="1" baseline="30000" dirty="0">
                <a:solidFill>
                  <a:srgbClr val="6B6B6B"/>
                </a:solidFill>
                <a:latin typeface="Lato"/>
              </a:rPr>
              <a:t>14</a:t>
            </a:r>
            <a:r>
              <a:rPr lang="en-US" sz="5400" dirty="0">
                <a:solidFill>
                  <a:srgbClr val="000000"/>
                </a:solidFill>
                <a:latin typeface="Lato"/>
              </a:rPr>
              <a:t> Ye are my friends, if ye do whatsoever I command you.</a:t>
            </a:r>
          </a:p>
        </p:txBody>
      </p:sp>
    </p:spTree>
    <p:extLst>
      <p:ext uri="{BB962C8B-B14F-4D97-AF65-F5344CB8AC3E}">
        <p14:creationId xmlns:p14="http://schemas.microsoft.com/office/powerpoint/2010/main" val="1784423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9"/>
            <a:ext cx="12192000" cy="9105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John 15:1-17 (KJV)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15</a:t>
            </a:r>
            <a:r>
              <a:rPr lang="en-US" sz="5400" dirty="0">
                <a:solidFill>
                  <a:srgbClr val="000000"/>
                </a:solidFill>
                <a:latin typeface="Lato"/>
              </a:rPr>
              <a:t> Henceforth I call you not servants; for the servant knoweth not what his lord doeth: but I have called you friends; for all things that I have heard of my Father I have made known unto you.</a:t>
            </a:r>
          </a:p>
        </p:txBody>
      </p:sp>
    </p:spTree>
    <p:extLst>
      <p:ext uri="{BB962C8B-B14F-4D97-AF65-F5344CB8AC3E}">
        <p14:creationId xmlns:p14="http://schemas.microsoft.com/office/powerpoint/2010/main" val="1520018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0751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John 15:1-17 (KJV)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16</a:t>
            </a:r>
            <a:r>
              <a:rPr lang="en-US" sz="5400" dirty="0">
                <a:solidFill>
                  <a:srgbClr val="000000"/>
                </a:solidFill>
                <a:latin typeface="Lato"/>
              </a:rPr>
              <a:t> Ye have not chosen me, but I have chosen you, and ordained you, that ye should go and bring forth fruit, and that your fruit should remain: that whatsoever ye shall ask of the Father in my name, </a:t>
            </a:r>
            <a:r>
              <a:rPr lang="en-US" sz="4800" dirty="0">
                <a:solidFill>
                  <a:srgbClr val="000000"/>
                </a:solidFill>
                <a:latin typeface="Lato"/>
              </a:rPr>
              <a:t>he may give it you.</a:t>
            </a:r>
          </a:p>
          <a:p>
            <a:pPr marL="45720" indent="0">
              <a:buClr>
                <a:srgbClr val="A379BB">
                  <a:lumMod val="75000"/>
                </a:srgbClr>
              </a:buClr>
              <a:buNone/>
              <a:defRPr/>
            </a:pPr>
            <a:endParaRPr lang="en-US" sz="5200" dirty="0">
              <a:solidFill>
                <a:prstClr val="black">
                  <a:lumMod val="75000"/>
                  <a:lumOff val="25000"/>
                </a:prstClr>
              </a:solidFill>
              <a:latin typeface="Trebuchet MS"/>
            </a:endParaRPr>
          </a:p>
        </p:txBody>
      </p:sp>
    </p:spTree>
    <p:extLst>
      <p:ext uri="{BB962C8B-B14F-4D97-AF65-F5344CB8AC3E}">
        <p14:creationId xmlns:p14="http://schemas.microsoft.com/office/powerpoint/2010/main" val="1876062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John 15:1-17 (KJV)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17</a:t>
            </a:r>
            <a:r>
              <a:rPr lang="en-US" sz="5400" dirty="0">
                <a:solidFill>
                  <a:srgbClr val="000000"/>
                </a:solidFill>
                <a:latin typeface="Lato"/>
              </a:rPr>
              <a:t> These things I command you, that ye love one another.</a:t>
            </a:r>
            <a:endParaRPr lang="en-US" sz="5200" dirty="0">
              <a:solidFill>
                <a:prstClr val="black">
                  <a:lumMod val="75000"/>
                  <a:lumOff val="25000"/>
                </a:prstClr>
              </a:solidFill>
              <a:latin typeface="Trebuchet MS"/>
            </a:endParaRPr>
          </a:p>
        </p:txBody>
      </p:sp>
    </p:spTree>
    <p:extLst>
      <p:ext uri="{BB962C8B-B14F-4D97-AF65-F5344CB8AC3E}">
        <p14:creationId xmlns:p14="http://schemas.microsoft.com/office/powerpoint/2010/main" val="3305765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066800"/>
            <a:ext cx="12192000" cy="5754130"/>
          </a:xfrm>
        </p:spPr>
        <p:txBody>
          <a:bodyPr>
            <a:noAutofit/>
          </a:bodyPr>
          <a:lstStyle/>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Who’s Talking? Jesus</a:t>
            </a:r>
          </a:p>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Who’s Being Talked To? The Eleven Judas Left to go Betray Jesus</a:t>
            </a:r>
          </a:p>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What’s The Discussion About? Bearing Fruit Soul Winning, Teaching People to Obey Christ</a:t>
            </a:r>
          </a:p>
        </p:txBody>
      </p:sp>
      <p:sp>
        <p:nvSpPr>
          <p:cNvPr id="4" name="Title 3"/>
          <p:cNvSpPr>
            <a:spLocks noGrp="1"/>
          </p:cNvSpPr>
          <p:nvPr>
            <p:ph type="title"/>
          </p:nvPr>
        </p:nvSpPr>
        <p:spPr>
          <a:xfrm>
            <a:off x="0" y="0"/>
            <a:ext cx="12192000" cy="1143000"/>
          </a:xfrm>
        </p:spPr>
        <p:txBody>
          <a:bodyPr/>
          <a:lstStyle/>
          <a:p>
            <a:pPr marL="0" indent="0" algn="l">
              <a:buNone/>
            </a:pPr>
            <a:r>
              <a:rPr lang="en-US" sz="54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Exegesis of Scriptures Answers: </a:t>
            </a:r>
          </a:p>
        </p:txBody>
      </p:sp>
    </p:spTree>
    <p:extLst>
      <p:ext uri="{BB962C8B-B14F-4D97-AF65-F5344CB8AC3E}">
        <p14:creationId xmlns:p14="http://schemas.microsoft.com/office/powerpoint/2010/main" val="12536364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143000"/>
            <a:ext cx="12192000" cy="5677930"/>
          </a:xfrm>
        </p:spPr>
        <p:txBody>
          <a:bodyPr>
            <a:noAutofit/>
          </a:bodyPr>
          <a:lstStyle/>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Jesus Came into the World to Save Mankind From Hell </a:t>
            </a:r>
          </a:p>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Jesus Commands His Church to Continue His Mission of Saving Souls</a:t>
            </a:r>
          </a:p>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What’s The Discussion About? Bearing Fruit Soul Winning, Teaching People to Obey Christ</a:t>
            </a:r>
          </a:p>
        </p:txBody>
      </p:sp>
      <p:sp>
        <p:nvSpPr>
          <p:cNvPr id="4" name="Title 3"/>
          <p:cNvSpPr>
            <a:spLocks noGrp="1"/>
          </p:cNvSpPr>
          <p:nvPr>
            <p:ph type="title"/>
          </p:nvPr>
        </p:nvSpPr>
        <p:spPr>
          <a:xfrm>
            <a:off x="0" y="0"/>
            <a:ext cx="12192000" cy="762000"/>
          </a:xfrm>
        </p:spPr>
        <p:txBody>
          <a:bodyPr/>
          <a:lstStyle/>
          <a:p>
            <a:pPr marL="0" indent="0" algn="l">
              <a:buNone/>
            </a:pPr>
            <a:r>
              <a:rPr lang="en-US" sz="54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Two Points:</a:t>
            </a:r>
          </a:p>
        </p:txBody>
      </p:sp>
    </p:spTree>
    <p:extLst>
      <p:ext uri="{BB962C8B-B14F-4D97-AF65-F5344CB8AC3E}">
        <p14:creationId xmlns:p14="http://schemas.microsoft.com/office/powerpoint/2010/main" val="915975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3810000"/>
            <a:ext cx="12192000" cy="3010930"/>
          </a:xfrm>
        </p:spPr>
        <p:txBody>
          <a:bodyPr>
            <a:noAutofit/>
          </a:bodyPr>
          <a:lstStyle/>
          <a:p>
            <a:pPr>
              <a:lnSpc>
                <a:spcPct val="80000"/>
              </a:lnSpc>
              <a:buClr>
                <a:srgbClr val="C00000"/>
              </a:buClr>
              <a:buFont typeface="Wingdings" pitchFamily="2" charset="2"/>
              <a:buChar char="Ø"/>
            </a:pPr>
            <a:r>
              <a:rPr lang="nl-NL" sz="8000" b="1" i="1" dirty="0">
                <a:effectLst>
                  <a:outerShdw blurRad="38100" dist="38100" dir="2700000" algn="tl">
                    <a:srgbClr val="000000">
                      <a:alpha val="43137"/>
                    </a:srgbClr>
                  </a:outerShdw>
                </a:effectLst>
              </a:rPr>
              <a:t>Luke 19:10 (KJV)</a:t>
            </a:r>
          </a:p>
          <a:p>
            <a:pPr>
              <a:lnSpc>
                <a:spcPct val="80000"/>
              </a:lnSpc>
              <a:buClr>
                <a:srgbClr val="C00000"/>
              </a:buClr>
              <a:buFont typeface="Wingdings" pitchFamily="2" charset="2"/>
              <a:buChar char="Ø"/>
            </a:pPr>
            <a:r>
              <a:rPr lang="nl-NL" sz="8000" b="1" i="1" dirty="0">
                <a:effectLst>
                  <a:outerShdw blurRad="38100" dist="38100" dir="2700000" algn="tl">
                    <a:srgbClr val="000000">
                      <a:alpha val="43137"/>
                    </a:srgbClr>
                  </a:outerShdw>
                </a:effectLst>
              </a:rPr>
              <a:t>Hebrews 2:12 (KJV)</a:t>
            </a:r>
            <a:endParaRPr lang="en-US" sz="8000" b="1" i="1" dirty="0">
              <a:effectLst>
                <a:outerShdw blurRad="38100" dist="38100" dir="2700000" algn="tl">
                  <a:srgbClr val="000000">
                    <a:alpha val="43137"/>
                  </a:srgbClr>
                </a:outerShdw>
              </a:effectLst>
            </a:endParaRPr>
          </a:p>
        </p:txBody>
      </p:sp>
      <p:sp>
        <p:nvSpPr>
          <p:cNvPr id="4" name="Title 3"/>
          <p:cNvSpPr>
            <a:spLocks noGrp="1"/>
          </p:cNvSpPr>
          <p:nvPr>
            <p:ph type="title"/>
          </p:nvPr>
        </p:nvSpPr>
        <p:spPr>
          <a:xfrm>
            <a:off x="0" y="0"/>
            <a:ext cx="12192000" cy="3581400"/>
          </a:xfrm>
        </p:spPr>
        <p:txBody>
          <a:bodyPr/>
          <a:lstStyle/>
          <a:p>
            <a:pPr marL="0" indent="0" algn="l">
              <a:buNone/>
            </a:pPr>
            <a: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#1: Jesus came into the world to save mankind from hell</a:t>
            </a:r>
          </a:p>
        </p:txBody>
      </p:sp>
    </p:spTree>
    <p:extLst>
      <p:ext uri="{BB962C8B-B14F-4D97-AF65-F5344CB8AC3E}">
        <p14:creationId xmlns:p14="http://schemas.microsoft.com/office/powerpoint/2010/main" val="17458257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800" i="1" dirty="0">
                <a:solidFill>
                  <a:srgbClr val="A31D6A"/>
                </a:solidFill>
                <a:effectLst>
                  <a:outerShdw blurRad="38100" dist="38100" dir="2700000" algn="tl">
                    <a:srgbClr val="000000">
                      <a:alpha val="43137"/>
                    </a:srgbClr>
                  </a:outerShdw>
                </a:effectLst>
              </a:rPr>
              <a:t>Luke 19:10 (KJV)</a:t>
            </a:r>
            <a:endParaRPr lang="en-US" sz="115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371600"/>
            <a:ext cx="12192000" cy="5486400"/>
          </a:xfrm>
        </p:spPr>
        <p:txBody>
          <a:bodyPr>
            <a:noAutofit/>
          </a:bodyPr>
          <a:lstStyle/>
          <a:p>
            <a:pPr marL="45720" indent="0">
              <a:buNone/>
            </a:pPr>
            <a:r>
              <a:rPr lang="en-US" sz="8800" dirty="0">
                <a:solidFill>
                  <a:prstClr val="black">
                    <a:lumMod val="75000"/>
                    <a:lumOff val="25000"/>
                  </a:prstClr>
                </a:solidFill>
              </a:rPr>
              <a:t>For the Son of man is come to seek and to save that which was lost.</a:t>
            </a:r>
            <a:endParaRPr lang="en-US" sz="7200" dirty="0"/>
          </a:p>
        </p:txBody>
      </p:sp>
    </p:spTree>
    <p:extLst>
      <p:ext uri="{BB962C8B-B14F-4D97-AF65-F5344CB8AC3E}">
        <p14:creationId xmlns:p14="http://schemas.microsoft.com/office/powerpoint/2010/main" val="334918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Hebrews 2:12 (KJV)</a:t>
            </a: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None/>
            </a:pPr>
            <a:r>
              <a:rPr lang="en-US" sz="7200" dirty="0"/>
              <a:t>Saying, I will declare thy name unto my brethren, in the midst of the church will I sing praise unto thee.</a:t>
            </a:r>
          </a:p>
        </p:txBody>
      </p:sp>
    </p:spTree>
    <p:extLst>
      <p:ext uri="{BB962C8B-B14F-4D97-AF65-F5344CB8AC3E}">
        <p14:creationId xmlns:p14="http://schemas.microsoft.com/office/powerpoint/2010/main" val="4338707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3124200"/>
            <a:ext cx="12192000" cy="3696730"/>
          </a:xfrm>
        </p:spPr>
        <p:txBody>
          <a:bodyPr>
            <a:noAutofit/>
          </a:bodyPr>
          <a:lstStyle/>
          <a:p>
            <a:pPr>
              <a:lnSpc>
                <a:spcPct val="80000"/>
              </a:lnSpc>
              <a:buClr>
                <a:srgbClr val="C00000"/>
              </a:buClr>
              <a:buFont typeface="Wingdings" pitchFamily="2" charset="2"/>
              <a:buChar char="Ø"/>
            </a:pPr>
            <a:r>
              <a:rPr lang="nl-NL" sz="7200" b="1" i="1" dirty="0">
                <a:effectLst>
                  <a:outerShdw blurRad="38100" dist="38100" dir="2700000" algn="tl">
                    <a:srgbClr val="000000">
                      <a:alpha val="43137"/>
                    </a:srgbClr>
                  </a:outerShdw>
                </a:effectLst>
              </a:rPr>
              <a:t>Matthew 28:18-20 (KJV)</a:t>
            </a:r>
          </a:p>
          <a:p>
            <a:pPr>
              <a:lnSpc>
                <a:spcPct val="80000"/>
              </a:lnSpc>
              <a:buClr>
                <a:srgbClr val="C00000"/>
              </a:buClr>
              <a:buFont typeface="Wingdings" pitchFamily="2" charset="2"/>
              <a:buChar char="Ø"/>
            </a:pPr>
            <a:r>
              <a:rPr lang="nl-NL" sz="7200" b="1" i="1" dirty="0">
                <a:effectLst>
                  <a:outerShdw blurRad="38100" dist="38100" dir="2700000" algn="tl">
                    <a:srgbClr val="000000">
                      <a:alpha val="43137"/>
                    </a:srgbClr>
                  </a:outerShdw>
                </a:effectLst>
              </a:rPr>
              <a:t>John 4:34-38 (NLT)</a:t>
            </a:r>
          </a:p>
          <a:p>
            <a:pPr>
              <a:lnSpc>
                <a:spcPct val="80000"/>
              </a:lnSpc>
              <a:buClr>
                <a:srgbClr val="C00000"/>
              </a:buClr>
              <a:buFont typeface="Wingdings" pitchFamily="2" charset="2"/>
              <a:buChar char="Ø"/>
            </a:pPr>
            <a:r>
              <a:rPr lang="nl-NL" sz="7200" b="1" i="1" dirty="0">
                <a:effectLst>
                  <a:outerShdw blurRad="38100" dist="38100" dir="2700000" algn="tl">
                    <a:srgbClr val="000000">
                      <a:alpha val="43137"/>
                    </a:srgbClr>
                  </a:outerShdw>
                </a:effectLst>
              </a:rPr>
              <a:t>Matthew 13:1-23 (AMP) </a:t>
            </a:r>
            <a:endParaRPr lang="en-US" sz="7200" b="1" i="1" dirty="0">
              <a:effectLst>
                <a:outerShdw blurRad="38100" dist="38100" dir="2700000" algn="tl">
                  <a:srgbClr val="000000">
                    <a:alpha val="43137"/>
                  </a:srgbClr>
                </a:outerShdw>
              </a:effectLst>
            </a:endParaRPr>
          </a:p>
        </p:txBody>
      </p:sp>
      <p:sp>
        <p:nvSpPr>
          <p:cNvPr id="4" name="Title 3"/>
          <p:cNvSpPr>
            <a:spLocks noGrp="1"/>
          </p:cNvSpPr>
          <p:nvPr>
            <p:ph type="title"/>
          </p:nvPr>
        </p:nvSpPr>
        <p:spPr>
          <a:xfrm>
            <a:off x="0" y="0"/>
            <a:ext cx="12192000" cy="28956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#2: Jesus commands his church to continue his mission of saving souls</a:t>
            </a:r>
          </a:p>
        </p:txBody>
      </p:sp>
    </p:spTree>
    <p:extLst>
      <p:ext uri="{BB962C8B-B14F-4D97-AF65-F5344CB8AC3E}">
        <p14:creationId xmlns:p14="http://schemas.microsoft.com/office/powerpoint/2010/main" val="42718417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rPr>
              <a:t>John 15:8 (KJV)</a:t>
            </a: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8800" dirty="0"/>
              <a:t>Herein is my Father glorified, that ye bear much fruit; so shall ye be my disciples.</a:t>
            </a:r>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rPr>
              <a:t>Matthew 28:18-20 (KJV)</a:t>
            </a:r>
          </a:p>
        </p:txBody>
      </p:sp>
      <p:sp>
        <p:nvSpPr>
          <p:cNvPr id="3" name="Content Placeholder 2"/>
          <p:cNvSpPr>
            <a:spLocks noGrp="1"/>
          </p:cNvSpPr>
          <p:nvPr>
            <p:ph sz="quarter" idx="13"/>
          </p:nvPr>
        </p:nvSpPr>
        <p:spPr>
          <a:xfrm>
            <a:off x="0" y="914400"/>
            <a:ext cx="12192000" cy="6248400"/>
          </a:xfrm>
        </p:spPr>
        <p:txBody>
          <a:bodyPr>
            <a:noAutofit/>
          </a:bodyPr>
          <a:lstStyle/>
          <a:p>
            <a:pPr marL="45720" indent="0">
              <a:buNone/>
            </a:pPr>
            <a:r>
              <a:rPr lang="en-US" sz="5400" b="1" baseline="30000" dirty="0">
                <a:solidFill>
                  <a:srgbClr val="6B6B6B"/>
                </a:solidFill>
                <a:latin typeface="Lato"/>
              </a:rPr>
              <a:t>18</a:t>
            </a:r>
            <a:r>
              <a:rPr lang="en-US" sz="5400" dirty="0">
                <a:solidFill>
                  <a:srgbClr val="000000"/>
                </a:solidFill>
                <a:latin typeface="Lato"/>
              </a:rPr>
              <a:t> And Jesus came and spake unto them, saying, All power is given unto me in heaven and in earth.              </a:t>
            </a:r>
            <a:r>
              <a:rPr lang="en-US" sz="5400" b="1" baseline="30000" dirty="0">
                <a:solidFill>
                  <a:srgbClr val="6B6B6B"/>
                </a:solidFill>
                <a:latin typeface="Lato"/>
              </a:rPr>
              <a:t>19</a:t>
            </a:r>
            <a:r>
              <a:rPr lang="en-US" sz="5400" dirty="0">
                <a:solidFill>
                  <a:srgbClr val="000000"/>
                </a:solidFill>
                <a:latin typeface="Lato"/>
              </a:rPr>
              <a:t> Go ye therefore, and teach all nations, baptizing them in the name of the Father, and of the Son, and of the Holy Ghost: </a:t>
            </a:r>
          </a:p>
        </p:txBody>
      </p:sp>
    </p:spTree>
    <p:extLst>
      <p:ext uri="{BB962C8B-B14F-4D97-AF65-F5344CB8AC3E}">
        <p14:creationId xmlns:p14="http://schemas.microsoft.com/office/powerpoint/2010/main" val="29903218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867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latin typeface="Trebuchet MS"/>
              </a:rPr>
              <a:t>Matthew 28:18-20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20</a:t>
            </a:r>
            <a:r>
              <a:rPr lang="en-US" sz="5400" dirty="0">
                <a:solidFill>
                  <a:srgbClr val="000000"/>
                </a:solidFill>
                <a:latin typeface="Lato"/>
              </a:rPr>
              <a:t> Teaching them to observe all things whatsoever I have commanded you: and, lo, I am with you always, even unto the end of the world.</a:t>
            </a:r>
          </a:p>
        </p:txBody>
      </p:sp>
    </p:spTree>
    <p:extLst>
      <p:ext uri="{BB962C8B-B14F-4D97-AF65-F5344CB8AC3E}">
        <p14:creationId xmlns:p14="http://schemas.microsoft.com/office/powerpoint/2010/main" val="971422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John 4:34-38 (NLT)</a:t>
            </a:r>
          </a:p>
        </p:txBody>
      </p:sp>
      <p:sp>
        <p:nvSpPr>
          <p:cNvPr id="3" name="Content Placeholder 2"/>
          <p:cNvSpPr>
            <a:spLocks noGrp="1"/>
          </p:cNvSpPr>
          <p:nvPr>
            <p:ph sz="quarter" idx="13"/>
          </p:nvPr>
        </p:nvSpPr>
        <p:spPr>
          <a:xfrm>
            <a:off x="0" y="1143000"/>
            <a:ext cx="12192000" cy="6019800"/>
          </a:xfrm>
        </p:spPr>
        <p:txBody>
          <a:bodyPr>
            <a:noAutofit/>
          </a:bodyPr>
          <a:lstStyle/>
          <a:p>
            <a:pPr marL="45720" indent="0">
              <a:buNone/>
            </a:pPr>
            <a:r>
              <a:rPr lang="en-US" sz="5400" b="1" baseline="30000" dirty="0">
                <a:solidFill>
                  <a:srgbClr val="6B6B6B"/>
                </a:solidFill>
                <a:latin typeface="Lato"/>
              </a:rPr>
              <a:t>34</a:t>
            </a:r>
            <a:r>
              <a:rPr lang="en-US" sz="5400" dirty="0">
                <a:solidFill>
                  <a:srgbClr val="000000"/>
                </a:solidFill>
                <a:latin typeface="Lato"/>
              </a:rPr>
              <a:t> Then Jesus explained: "My nourishment comes from doing the will of God, who sent me, and from finishing his work.                           </a:t>
            </a:r>
            <a:r>
              <a:rPr lang="en-US" sz="5400" b="1" baseline="30000" dirty="0">
                <a:solidFill>
                  <a:srgbClr val="6B6B6B"/>
                </a:solidFill>
                <a:latin typeface="Lato"/>
              </a:rPr>
              <a:t>35</a:t>
            </a:r>
            <a:r>
              <a:rPr lang="en-US" sz="5400" dirty="0">
                <a:solidFill>
                  <a:srgbClr val="000000"/>
                </a:solidFill>
                <a:latin typeface="Lato"/>
              </a:rPr>
              <a:t> You know the saying, ‘Four months between planting and harvest.' </a:t>
            </a:r>
          </a:p>
        </p:txBody>
      </p:sp>
    </p:spTree>
    <p:extLst>
      <p:ext uri="{BB962C8B-B14F-4D97-AF65-F5344CB8AC3E}">
        <p14:creationId xmlns:p14="http://schemas.microsoft.com/office/powerpoint/2010/main" val="42459147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John 4:34-38 (NLT)</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5400" dirty="0">
                <a:solidFill>
                  <a:srgbClr val="000000"/>
                </a:solidFill>
                <a:latin typeface="Lato"/>
              </a:rPr>
              <a:t>But I say, wake up and look around. The fields are already ripe for harvest. </a:t>
            </a:r>
            <a:r>
              <a:rPr lang="en-US" sz="5400" b="1" baseline="30000" dirty="0">
                <a:solidFill>
                  <a:srgbClr val="6B6B6B"/>
                </a:solidFill>
                <a:latin typeface="Lato"/>
              </a:rPr>
              <a:t>36</a:t>
            </a:r>
            <a:r>
              <a:rPr lang="en-US" sz="5400" dirty="0">
                <a:solidFill>
                  <a:srgbClr val="000000"/>
                </a:solidFill>
                <a:latin typeface="Lato"/>
              </a:rPr>
              <a:t> The harvesters are paid good wages, and the fruit they harvest is people brought to eternal life.                     What joy awaits both the planter and the harvester alike!</a:t>
            </a:r>
            <a:r>
              <a:rPr lang="en-US" sz="5400" dirty="0">
                <a:solidFill>
                  <a:srgbClr val="FF0000"/>
                </a:solidFill>
                <a:latin typeface="Lato"/>
              </a:rPr>
              <a:t> </a:t>
            </a:r>
            <a:endParaRPr lang="en-US" sz="5400" dirty="0">
              <a:solidFill>
                <a:srgbClr val="000000"/>
              </a:solidFill>
              <a:latin typeface="Lato"/>
            </a:endParaRPr>
          </a:p>
        </p:txBody>
      </p:sp>
    </p:spTree>
    <p:extLst>
      <p:ext uri="{BB962C8B-B14F-4D97-AF65-F5344CB8AC3E}">
        <p14:creationId xmlns:p14="http://schemas.microsoft.com/office/powerpoint/2010/main" val="2533704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John 4:34-38 (NLT)</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37</a:t>
            </a:r>
            <a:r>
              <a:rPr lang="en-US" sz="5400" dirty="0">
                <a:solidFill>
                  <a:srgbClr val="000000"/>
                </a:solidFill>
                <a:latin typeface="Lato"/>
              </a:rPr>
              <a:t> You know the saying, ‘One plants and another harvests.' And it's true.   </a:t>
            </a:r>
          </a:p>
          <a:p>
            <a:pPr marL="45720" indent="0">
              <a:buClr>
                <a:srgbClr val="A379BB">
                  <a:lumMod val="75000"/>
                </a:srgbClr>
              </a:buClr>
              <a:buNone/>
              <a:defRPr/>
            </a:pPr>
            <a:r>
              <a:rPr lang="en-US" sz="5400" b="1" baseline="30000" dirty="0">
                <a:solidFill>
                  <a:srgbClr val="6B6B6B"/>
                </a:solidFill>
                <a:latin typeface="Lato"/>
              </a:rPr>
              <a:t>38</a:t>
            </a:r>
            <a:r>
              <a:rPr lang="en-US" sz="5400" dirty="0">
                <a:solidFill>
                  <a:srgbClr val="000000"/>
                </a:solidFill>
                <a:latin typeface="Lato"/>
              </a:rPr>
              <a:t> I sent you to harvest where you didn't plant; others had already done the work, and now you will get to gather the harvest."</a:t>
            </a:r>
          </a:p>
          <a:p>
            <a:pPr marL="45720" indent="0">
              <a:buClr>
                <a:srgbClr val="A379BB">
                  <a:lumMod val="75000"/>
                </a:srgbClr>
              </a:buClr>
              <a:buNone/>
              <a:defRPr/>
            </a:pPr>
            <a:endParaRPr lang="en-US" sz="5400" dirty="0">
              <a:solidFill>
                <a:srgbClr val="000000"/>
              </a:solidFill>
              <a:latin typeface="Lato"/>
            </a:endParaRPr>
          </a:p>
        </p:txBody>
      </p:sp>
    </p:spTree>
    <p:extLst>
      <p:ext uri="{BB962C8B-B14F-4D97-AF65-F5344CB8AC3E}">
        <p14:creationId xmlns:p14="http://schemas.microsoft.com/office/powerpoint/2010/main" val="2270979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867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rPr>
              <a:t>Matthew 13:1-23 (AMP)</a:t>
            </a:r>
          </a:p>
        </p:txBody>
      </p:sp>
      <p:sp>
        <p:nvSpPr>
          <p:cNvPr id="3" name="Content Placeholder 2"/>
          <p:cNvSpPr>
            <a:spLocks noGrp="1"/>
          </p:cNvSpPr>
          <p:nvPr>
            <p:ph sz="quarter" idx="13"/>
          </p:nvPr>
        </p:nvSpPr>
        <p:spPr>
          <a:xfrm>
            <a:off x="0" y="914400"/>
            <a:ext cx="12192000" cy="5943600"/>
          </a:xfrm>
        </p:spPr>
        <p:txBody>
          <a:bodyPr>
            <a:noAutofit/>
          </a:bodyPr>
          <a:lstStyle/>
          <a:p>
            <a:pPr marL="45720" indent="0">
              <a:buNone/>
            </a:pPr>
            <a:r>
              <a:rPr lang="en-US" sz="5400" b="1" baseline="30000" dirty="0">
                <a:solidFill>
                  <a:srgbClr val="6B6B6B"/>
                </a:solidFill>
                <a:latin typeface="Lato"/>
              </a:rPr>
              <a:t>1</a:t>
            </a:r>
            <a:r>
              <a:rPr lang="en-US" sz="5400" dirty="0">
                <a:solidFill>
                  <a:srgbClr val="000000"/>
                </a:solidFill>
                <a:latin typeface="Lato"/>
              </a:rPr>
              <a:t> That same day Jesus went out of the house and was sitting beside the sea [of Galilee]. </a:t>
            </a:r>
            <a:r>
              <a:rPr lang="en-US" sz="5400" b="1" baseline="30000" dirty="0">
                <a:solidFill>
                  <a:srgbClr val="6B6B6B"/>
                </a:solidFill>
                <a:latin typeface="Lato"/>
              </a:rPr>
              <a:t>2</a:t>
            </a:r>
            <a:r>
              <a:rPr lang="en-US" sz="5400" dirty="0">
                <a:solidFill>
                  <a:srgbClr val="000000"/>
                </a:solidFill>
                <a:latin typeface="Lato"/>
              </a:rPr>
              <a:t> But such large crowds gathered around Him that He got into a boat and sat there [positioning Himself as a teacher], while the whole crowd stood on the shore.</a:t>
            </a:r>
          </a:p>
          <a:p>
            <a:pPr marL="45720" indent="0">
              <a:buNone/>
            </a:pPr>
            <a:endParaRPr lang="en-US" sz="5400" dirty="0">
              <a:solidFill>
                <a:srgbClr val="000000"/>
              </a:solidFill>
              <a:latin typeface="Lato"/>
            </a:endParaRPr>
          </a:p>
        </p:txBody>
      </p:sp>
    </p:spTree>
    <p:extLst>
      <p:ext uri="{BB962C8B-B14F-4D97-AF65-F5344CB8AC3E}">
        <p14:creationId xmlns:p14="http://schemas.microsoft.com/office/powerpoint/2010/main" val="32833496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867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latin typeface="Trebuchet MS"/>
              </a:rPr>
              <a:t>Matthew 13:1-23 (AMP)</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3</a:t>
            </a:r>
            <a:r>
              <a:rPr lang="en-US" sz="5400" dirty="0">
                <a:solidFill>
                  <a:srgbClr val="000000"/>
                </a:solidFill>
                <a:latin typeface="Lato"/>
              </a:rPr>
              <a:t> He told them many things in parables, saying, "Listen carefully: a sower went out to sow [seed in his field];           </a:t>
            </a:r>
          </a:p>
          <a:p>
            <a:pPr marL="45720" indent="0">
              <a:buClr>
                <a:srgbClr val="A379BB">
                  <a:lumMod val="75000"/>
                </a:srgbClr>
              </a:buClr>
              <a:buNone/>
              <a:defRPr/>
            </a:pPr>
            <a:r>
              <a:rPr lang="en-US" sz="5400" b="1" baseline="30000" dirty="0">
                <a:solidFill>
                  <a:srgbClr val="6B6B6B"/>
                </a:solidFill>
                <a:latin typeface="Lato"/>
              </a:rPr>
              <a:t>4</a:t>
            </a:r>
            <a:r>
              <a:rPr lang="en-US" sz="5400" dirty="0">
                <a:solidFill>
                  <a:srgbClr val="FF0000"/>
                </a:solidFill>
                <a:latin typeface="Lato"/>
              </a:rPr>
              <a:t> </a:t>
            </a:r>
            <a:r>
              <a:rPr lang="en-US" sz="5400" dirty="0">
                <a:solidFill>
                  <a:srgbClr val="000000"/>
                </a:solidFill>
                <a:latin typeface="Lato"/>
              </a:rPr>
              <a:t>and as he sowed, some seed fell beside the road [between the fields], and the birds came and ate it. </a:t>
            </a:r>
          </a:p>
        </p:txBody>
      </p:sp>
    </p:spTree>
    <p:extLst>
      <p:ext uri="{BB962C8B-B14F-4D97-AF65-F5344CB8AC3E}">
        <p14:creationId xmlns:p14="http://schemas.microsoft.com/office/powerpoint/2010/main" val="2173255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867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latin typeface="Trebuchet MS"/>
              </a:rPr>
              <a:t>Matthew 13:1-23 (AMP)</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838200"/>
            <a:ext cx="12192000" cy="6019800"/>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5</a:t>
            </a:r>
            <a:r>
              <a:rPr lang="en-US" sz="5400" dirty="0">
                <a:solidFill>
                  <a:srgbClr val="FF0000"/>
                </a:solidFill>
                <a:latin typeface="Lato"/>
              </a:rPr>
              <a:t> </a:t>
            </a:r>
            <a:r>
              <a:rPr lang="en-US" sz="5400" dirty="0">
                <a:solidFill>
                  <a:srgbClr val="000000"/>
                </a:solidFill>
                <a:latin typeface="Lato"/>
              </a:rPr>
              <a:t>Other seed fell on rocky ground, where they did not have much soil; and at once they sprang up because they had no depth of soil.                         </a:t>
            </a:r>
          </a:p>
          <a:p>
            <a:pPr marL="45720" indent="0">
              <a:buClr>
                <a:srgbClr val="A379BB">
                  <a:lumMod val="75000"/>
                </a:srgbClr>
              </a:buClr>
              <a:buNone/>
              <a:defRPr/>
            </a:pPr>
            <a:r>
              <a:rPr lang="en-US" sz="5400" b="1" baseline="30000" dirty="0">
                <a:solidFill>
                  <a:srgbClr val="6B6B6B"/>
                </a:solidFill>
                <a:latin typeface="Lato"/>
              </a:rPr>
              <a:t>6</a:t>
            </a:r>
            <a:r>
              <a:rPr lang="en-US" sz="5400" dirty="0">
                <a:solidFill>
                  <a:srgbClr val="FF0000"/>
                </a:solidFill>
                <a:latin typeface="Lato"/>
              </a:rPr>
              <a:t> </a:t>
            </a:r>
            <a:r>
              <a:rPr lang="en-US" sz="5400" dirty="0">
                <a:solidFill>
                  <a:srgbClr val="000000"/>
                </a:solidFill>
                <a:latin typeface="Lato"/>
              </a:rPr>
              <a:t>But when the sun rose, they were scorched; and because they had no root, they withered away. </a:t>
            </a:r>
          </a:p>
        </p:txBody>
      </p:sp>
    </p:spTree>
    <p:extLst>
      <p:ext uri="{BB962C8B-B14F-4D97-AF65-F5344CB8AC3E}">
        <p14:creationId xmlns:p14="http://schemas.microsoft.com/office/powerpoint/2010/main" val="2544266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867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latin typeface="Trebuchet MS"/>
              </a:rPr>
              <a:t>Matthew 13:1-23 (AMP)</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7</a:t>
            </a:r>
            <a:r>
              <a:rPr lang="en-US" sz="5400" dirty="0">
                <a:solidFill>
                  <a:srgbClr val="FF0000"/>
                </a:solidFill>
                <a:latin typeface="Lato"/>
              </a:rPr>
              <a:t> </a:t>
            </a:r>
            <a:r>
              <a:rPr lang="en-US" sz="5400" dirty="0">
                <a:solidFill>
                  <a:srgbClr val="000000"/>
                </a:solidFill>
                <a:latin typeface="Lato"/>
              </a:rPr>
              <a:t>Other seed fell among thorns, and thorns came up and choked them out. </a:t>
            </a:r>
            <a:r>
              <a:rPr lang="en-US" sz="5400" b="1" baseline="30000" dirty="0">
                <a:solidFill>
                  <a:srgbClr val="6B6B6B"/>
                </a:solidFill>
                <a:latin typeface="Lato"/>
              </a:rPr>
              <a:t>8</a:t>
            </a:r>
            <a:r>
              <a:rPr lang="en-US" sz="5400" dirty="0">
                <a:solidFill>
                  <a:srgbClr val="FF0000"/>
                </a:solidFill>
                <a:latin typeface="Lato"/>
              </a:rPr>
              <a:t> </a:t>
            </a:r>
            <a:r>
              <a:rPr lang="en-US" sz="5400" dirty="0">
                <a:solidFill>
                  <a:srgbClr val="000000"/>
                </a:solidFill>
                <a:latin typeface="Lato"/>
              </a:rPr>
              <a:t>Other seed fell on good soil and yielded grain, some a hundred times as much [as was sown], some sixty [times as much], and some thirty. </a:t>
            </a:r>
          </a:p>
        </p:txBody>
      </p:sp>
    </p:spTree>
    <p:extLst>
      <p:ext uri="{BB962C8B-B14F-4D97-AF65-F5344CB8AC3E}">
        <p14:creationId xmlns:p14="http://schemas.microsoft.com/office/powerpoint/2010/main" val="1107029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
            <a:ext cx="9144000" cy="12153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latin typeface="Trebuchet MS"/>
              </a:rPr>
              <a:t>Matthew 13:1-23 (AMP)</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1540476" y="762000"/>
            <a:ext cx="9144000" cy="6096000"/>
          </a:xfrm>
        </p:spPr>
        <p:txBody>
          <a:bodyPr>
            <a:noAutofit/>
          </a:bodyPr>
          <a:lstStyle/>
          <a:p>
            <a:pPr marL="45720" indent="0">
              <a:buClr>
                <a:srgbClr val="A379BB">
                  <a:lumMod val="75000"/>
                </a:srgbClr>
              </a:buClr>
              <a:buNone/>
              <a:defRPr/>
            </a:pPr>
            <a:endParaRPr lang="en-US" sz="5400" dirty="0">
              <a:solidFill>
                <a:srgbClr val="000000"/>
              </a:solidFill>
              <a:latin typeface="Lato"/>
            </a:endParaRPr>
          </a:p>
        </p:txBody>
      </p:sp>
    </p:spTree>
    <p:extLst>
      <p:ext uri="{BB962C8B-B14F-4D97-AF65-F5344CB8AC3E}">
        <p14:creationId xmlns:p14="http://schemas.microsoft.com/office/powerpoint/2010/main" val="3111125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John 15:1-17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5400" b="1" baseline="30000" dirty="0">
                <a:solidFill>
                  <a:srgbClr val="6B6B6B"/>
                </a:solidFill>
                <a:latin typeface="Lato"/>
              </a:rPr>
              <a:t>1</a:t>
            </a:r>
            <a:r>
              <a:rPr lang="en-US" sz="5400" dirty="0">
                <a:solidFill>
                  <a:srgbClr val="000000"/>
                </a:solidFill>
                <a:latin typeface="Lato"/>
              </a:rPr>
              <a:t> I am the true vine, and my Father is the husbandman.</a:t>
            </a:r>
          </a:p>
          <a:p>
            <a:pPr marL="45720" indent="0">
              <a:buNone/>
            </a:pPr>
            <a:r>
              <a:rPr lang="en-US" sz="5400" b="1" baseline="30000" dirty="0">
                <a:solidFill>
                  <a:srgbClr val="6B6B6B"/>
                </a:solidFill>
                <a:latin typeface="Lato"/>
              </a:rPr>
              <a:t>2</a:t>
            </a:r>
            <a:r>
              <a:rPr lang="en-US" sz="5400" dirty="0">
                <a:solidFill>
                  <a:srgbClr val="000000"/>
                </a:solidFill>
                <a:latin typeface="Lato"/>
              </a:rPr>
              <a:t> Every branch in me that beareth not fruit he taketh away: and every branch that beareth fruit, he purgeth it, that it may bring forth more fruit.</a:t>
            </a:r>
          </a:p>
        </p:txBody>
      </p:sp>
    </p:spTree>
    <p:extLst>
      <p:ext uri="{BB962C8B-B14F-4D97-AF65-F5344CB8AC3E}">
        <p14:creationId xmlns:p14="http://schemas.microsoft.com/office/powerpoint/2010/main" val="23460020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867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latin typeface="Trebuchet MS"/>
              </a:rPr>
              <a:t>Matthew 13:1-23 (AMP)</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9</a:t>
            </a:r>
            <a:r>
              <a:rPr lang="en-US" sz="5400" dirty="0">
                <a:solidFill>
                  <a:srgbClr val="000000"/>
                </a:solidFill>
                <a:latin typeface="Lato"/>
              </a:rPr>
              <a:t> He who has ears [to hear], let him hear and heed My words.</a:t>
            </a:r>
            <a:r>
              <a:rPr kumimoji="0" lang="en-US" sz="5400" b="0" i="0" u="none" strike="noStrike" kern="1200" cap="none" spc="0" normalizeH="0" baseline="0" noProof="0" dirty="0">
                <a:ln>
                  <a:noFill/>
                </a:ln>
                <a:solidFill>
                  <a:srgbClr val="000000"/>
                </a:solidFill>
                <a:effectLst/>
                <a:uLnTx/>
                <a:uFillTx/>
                <a:latin typeface="Lato"/>
                <a:ea typeface="+mn-ea"/>
                <a:cs typeface="+mn-cs"/>
              </a:rPr>
              <a:t>"</a:t>
            </a:r>
            <a:r>
              <a:rPr lang="en-US" sz="5400" dirty="0">
                <a:solidFill>
                  <a:srgbClr val="000000"/>
                </a:solidFill>
                <a:latin typeface="Lato"/>
              </a:rPr>
              <a:t>           </a:t>
            </a:r>
            <a:r>
              <a:rPr lang="en-US" sz="5400" b="1" baseline="30000" dirty="0">
                <a:solidFill>
                  <a:srgbClr val="6B6B6B"/>
                </a:solidFill>
                <a:latin typeface="Lato"/>
              </a:rPr>
              <a:t>10</a:t>
            </a:r>
            <a:r>
              <a:rPr lang="en-US" sz="5400" dirty="0">
                <a:solidFill>
                  <a:srgbClr val="000000"/>
                </a:solidFill>
                <a:latin typeface="Lato"/>
              </a:rPr>
              <a:t> Then the disciples came to Him and asked, "Why do You speak to the crowds in parables?"</a:t>
            </a:r>
          </a:p>
        </p:txBody>
      </p:sp>
    </p:spTree>
    <p:extLst>
      <p:ext uri="{BB962C8B-B14F-4D97-AF65-F5344CB8AC3E}">
        <p14:creationId xmlns:p14="http://schemas.microsoft.com/office/powerpoint/2010/main" val="2977095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867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latin typeface="Trebuchet MS"/>
              </a:rPr>
              <a:t>Matthew 13:1-23 (AMP)</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762000"/>
            <a:ext cx="12192000" cy="6096000"/>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11</a:t>
            </a:r>
            <a:r>
              <a:rPr lang="en-US" sz="5400" dirty="0">
                <a:solidFill>
                  <a:srgbClr val="000000"/>
                </a:solidFill>
                <a:latin typeface="Lato"/>
              </a:rPr>
              <a:t> Jesus replied to them, "To you it has been granted to know the mysteries of the kingdom of heaven, but to them it has not been granted. </a:t>
            </a:r>
          </a:p>
        </p:txBody>
      </p:sp>
    </p:spTree>
    <p:extLst>
      <p:ext uri="{BB962C8B-B14F-4D97-AF65-F5344CB8AC3E}">
        <p14:creationId xmlns:p14="http://schemas.microsoft.com/office/powerpoint/2010/main" val="792786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105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latin typeface="Trebuchet MS"/>
              </a:rPr>
              <a:t>Matthew 13:1-23 (AMP)</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14400"/>
            <a:ext cx="12192000" cy="5943600"/>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12</a:t>
            </a:r>
            <a:r>
              <a:rPr lang="en-US" sz="5400" dirty="0">
                <a:solidFill>
                  <a:srgbClr val="FF0000"/>
                </a:solidFill>
                <a:latin typeface="Lato"/>
              </a:rPr>
              <a:t> </a:t>
            </a:r>
            <a:r>
              <a:rPr lang="en-US" sz="5400" dirty="0">
                <a:solidFill>
                  <a:srgbClr val="000000"/>
                </a:solidFill>
                <a:latin typeface="Lato"/>
              </a:rPr>
              <a:t>For whoever has [spiritual wisdom because he is receptive to God's word], to him more will be given, and he will be richly and abundantly supplied; </a:t>
            </a:r>
          </a:p>
        </p:txBody>
      </p:sp>
    </p:spTree>
    <p:extLst>
      <p:ext uri="{BB962C8B-B14F-4D97-AF65-F5344CB8AC3E}">
        <p14:creationId xmlns:p14="http://schemas.microsoft.com/office/powerpoint/2010/main" val="1956924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105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latin typeface="Trebuchet MS"/>
              </a:rPr>
              <a:t>Matthew 13:1-23 (AMP)</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14400"/>
            <a:ext cx="12192000" cy="5943600"/>
          </a:xfrm>
        </p:spPr>
        <p:txBody>
          <a:bodyPr>
            <a:noAutofit/>
          </a:bodyPr>
          <a:lstStyle/>
          <a:p>
            <a:pPr marL="45720" indent="0">
              <a:buClr>
                <a:srgbClr val="A379BB">
                  <a:lumMod val="75000"/>
                </a:srgbClr>
              </a:buClr>
              <a:buNone/>
              <a:defRPr/>
            </a:pPr>
            <a:r>
              <a:rPr lang="en-US" sz="5400" dirty="0">
                <a:solidFill>
                  <a:srgbClr val="000000"/>
                </a:solidFill>
                <a:latin typeface="Lato"/>
              </a:rPr>
              <a:t>but whoever does not have [spiritual wisdom because he has devalued God’s word] even what he has will be taken away from him.                               </a:t>
            </a:r>
          </a:p>
          <a:p>
            <a:pPr marL="45720" indent="0">
              <a:buClr>
                <a:srgbClr val="A379BB">
                  <a:lumMod val="75000"/>
                </a:srgbClr>
              </a:buClr>
              <a:buNone/>
              <a:defRPr/>
            </a:pPr>
            <a:r>
              <a:rPr lang="en-US" sz="5400" b="1" baseline="30000" dirty="0">
                <a:solidFill>
                  <a:srgbClr val="6B6B6B"/>
                </a:solidFill>
                <a:latin typeface="Lato"/>
              </a:rPr>
              <a:t>13</a:t>
            </a:r>
            <a:r>
              <a:rPr lang="en-US" sz="5400" dirty="0">
                <a:solidFill>
                  <a:srgbClr val="FF0000"/>
                </a:solidFill>
                <a:latin typeface="Lato"/>
              </a:rPr>
              <a:t> </a:t>
            </a:r>
            <a:r>
              <a:rPr lang="en-US" sz="5400" dirty="0">
                <a:solidFill>
                  <a:srgbClr val="000000"/>
                </a:solidFill>
                <a:latin typeface="Lato"/>
              </a:rPr>
              <a:t>This is the reason I speak to the crowds in parables:</a:t>
            </a:r>
          </a:p>
        </p:txBody>
      </p:sp>
    </p:spTree>
    <p:extLst>
      <p:ext uri="{BB962C8B-B14F-4D97-AF65-F5344CB8AC3E}">
        <p14:creationId xmlns:p14="http://schemas.microsoft.com/office/powerpoint/2010/main" val="2670403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105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latin typeface="Trebuchet MS"/>
              </a:rPr>
              <a:t>Matthew 13:1-23 (AMP)</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762000"/>
            <a:ext cx="12192000" cy="6096000"/>
          </a:xfrm>
        </p:spPr>
        <p:txBody>
          <a:bodyPr>
            <a:noAutofit/>
          </a:bodyPr>
          <a:lstStyle/>
          <a:p>
            <a:pPr marL="45720" indent="0">
              <a:buClr>
                <a:srgbClr val="A379BB">
                  <a:lumMod val="75000"/>
                </a:srgbClr>
              </a:buClr>
              <a:buNone/>
              <a:defRPr/>
            </a:pPr>
            <a:r>
              <a:rPr lang="en-US" sz="5400" dirty="0">
                <a:solidFill>
                  <a:srgbClr val="000000"/>
                </a:solidFill>
                <a:latin typeface="Lato"/>
              </a:rPr>
              <a:t>because while [having the power of] seeing they do not see, and while [having the power of] hearing they do not hear, nor do they understand and grasp [spiritual things].                       </a:t>
            </a:r>
          </a:p>
          <a:p>
            <a:pPr marL="45720" indent="0">
              <a:buClr>
                <a:srgbClr val="A379BB">
                  <a:lumMod val="75000"/>
                </a:srgbClr>
              </a:buClr>
              <a:buNone/>
              <a:defRPr/>
            </a:pPr>
            <a:r>
              <a:rPr lang="en-US" sz="5400" b="1" baseline="30000" dirty="0">
                <a:solidFill>
                  <a:srgbClr val="6B6B6B"/>
                </a:solidFill>
                <a:latin typeface="Lato"/>
              </a:rPr>
              <a:t>14</a:t>
            </a:r>
            <a:r>
              <a:rPr lang="en-US" sz="5400" dirty="0">
                <a:solidFill>
                  <a:srgbClr val="FF0000"/>
                </a:solidFill>
                <a:latin typeface="Lato"/>
              </a:rPr>
              <a:t> </a:t>
            </a:r>
            <a:r>
              <a:rPr lang="en-US" sz="5400" dirty="0">
                <a:solidFill>
                  <a:srgbClr val="000000"/>
                </a:solidFill>
                <a:latin typeface="Lato"/>
              </a:rPr>
              <a:t>In them the prophecy of Isaiah is being fulfilled, which says, </a:t>
            </a:r>
          </a:p>
        </p:txBody>
      </p:sp>
    </p:spTree>
    <p:extLst>
      <p:ext uri="{BB962C8B-B14F-4D97-AF65-F5344CB8AC3E}">
        <p14:creationId xmlns:p14="http://schemas.microsoft.com/office/powerpoint/2010/main" val="1837730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105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latin typeface="Trebuchet MS"/>
              </a:rPr>
              <a:t>Matthew 13:1-23 (AMP)</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14400"/>
            <a:ext cx="12192000" cy="5943600"/>
          </a:xfrm>
        </p:spPr>
        <p:txBody>
          <a:bodyPr>
            <a:noAutofit/>
          </a:bodyPr>
          <a:lstStyle/>
          <a:p>
            <a:pPr marL="45720" indent="0">
              <a:buClr>
                <a:srgbClr val="A379BB">
                  <a:lumMod val="75000"/>
                </a:srgbClr>
              </a:buClr>
              <a:buNone/>
              <a:defRPr/>
            </a:pPr>
            <a:r>
              <a:rPr lang="en-US" sz="5400" dirty="0">
                <a:solidFill>
                  <a:srgbClr val="000000"/>
                </a:solidFill>
                <a:latin typeface="Lato"/>
              </a:rPr>
              <a:t>‘You will hear and keep on hearing, but never understand; And you will look and keep on looking, but never comprehend; </a:t>
            </a:r>
            <a:r>
              <a:rPr lang="en-US" sz="5400" b="1" baseline="30000" dirty="0">
                <a:solidFill>
                  <a:srgbClr val="6B6B6B"/>
                </a:solidFill>
                <a:latin typeface="Lato"/>
              </a:rPr>
              <a:t>15</a:t>
            </a:r>
            <a:r>
              <a:rPr lang="en-US" sz="5400" dirty="0">
                <a:solidFill>
                  <a:srgbClr val="000000"/>
                </a:solidFill>
                <a:latin typeface="Lato"/>
              </a:rPr>
              <a:t> For this nation's heart has grown hard, And with their ears they hardly hear, And they have [tightly] closed their eyes, </a:t>
            </a:r>
          </a:p>
        </p:txBody>
      </p:sp>
    </p:spTree>
    <p:extLst>
      <p:ext uri="{BB962C8B-B14F-4D97-AF65-F5344CB8AC3E}">
        <p14:creationId xmlns:p14="http://schemas.microsoft.com/office/powerpoint/2010/main" val="769592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105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latin typeface="Trebuchet MS"/>
              </a:rPr>
              <a:t>Matthew 13:1-23 (AMP)</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14400"/>
            <a:ext cx="12192000" cy="5943600"/>
          </a:xfrm>
        </p:spPr>
        <p:txBody>
          <a:bodyPr>
            <a:noAutofit/>
          </a:bodyPr>
          <a:lstStyle/>
          <a:p>
            <a:pPr marL="45720" indent="0">
              <a:buClr>
                <a:srgbClr val="A379BB">
                  <a:lumMod val="75000"/>
                </a:srgbClr>
              </a:buClr>
              <a:buNone/>
              <a:defRPr/>
            </a:pPr>
            <a:r>
              <a:rPr lang="en-US" sz="5400" dirty="0">
                <a:solidFill>
                  <a:srgbClr val="000000"/>
                </a:solidFill>
                <a:latin typeface="Lato"/>
              </a:rPr>
              <a:t>Otherwise they would see with their eyes, And hear with their ears, And understand with their heart, and turn [to Me] And I would heal them [spiritually].'</a:t>
            </a:r>
          </a:p>
        </p:txBody>
      </p:sp>
    </p:spTree>
    <p:extLst>
      <p:ext uri="{BB962C8B-B14F-4D97-AF65-F5344CB8AC3E}">
        <p14:creationId xmlns:p14="http://schemas.microsoft.com/office/powerpoint/2010/main" val="4265279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105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latin typeface="Trebuchet MS"/>
              </a:rPr>
              <a:t>Matthew 13:1-23 (AMP)</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762000"/>
            <a:ext cx="12192000" cy="6096000"/>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16</a:t>
            </a:r>
            <a:r>
              <a:rPr lang="en-US" sz="5400" dirty="0">
                <a:solidFill>
                  <a:srgbClr val="FF0000"/>
                </a:solidFill>
                <a:latin typeface="Lato"/>
              </a:rPr>
              <a:t> </a:t>
            </a:r>
            <a:r>
              <a:rPr lang="en-US" sz="5400" dirty="0">
                <a:solidFill>
                  <a:srgbClr val="000000"/>
                </a:solidFill>
                <a:latin typeface="Lato"/>
              </a:rPr>
              <a:t>But blessed [spiritually aware, and favored by God] are your eyes, because they see; and your ears, because they hear. </a:t>
            </a:r>
            <a:r>
              <a:rPr lang="en-US" sz="5400" b="1" baseline="30000" dirty="0">
                <a:solidFill>
                  <a:srgbClr val="6B6B6B"/>
                </a:solidFill>
                <a:latin typeface="Lato"/>
              </a:rPr>
              <a:t>17</a:t>
            </a:r>
            <a:r>
              <a:rPr lang="en-US" sz="5400" dirty="0">
                <a:solidFill>
                  <a:srgbClr val="FF0000"/>
                </a:solidFill>
                <a:latin typeface="Lato"/>
              </a:rPr>
              <a:t> </a:t>
            </a:r>
            <a:r>
              <a:rPr lang="en-US" sz="5400" dirty="0">
                <a:solidFill>
                  <a:srgbClr val="000000"/>
                </a:solidFill>
                <a:latin typeface="Lato"/>
              </a:rPr>
              <a:t>I assure you and most solemnly say to you, many prophets and righteous men [who were honorable and in right standing with God] </a:t>
            </a:r>
          </a:p>
        </p:txBody>
      </p:sp>
    </p:spTree>
    <p:extLst>
      <p:ext uri="{BB962C8B-B14F-4D97-AF65-F5344CB8AC3E}">
        <p14:creationId xmlns:p14="http://schemas.microsoft.com/office/powerpoint/2010/main" val="1564113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105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latin typeface="Trebuchet MS"/>
              </a:rPr>
              <a:t>Matthew 13:1-23 (AMP)</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14400"/>
            <a:ext cx="12192000" cy="5943600"/>
          </a:xfrm>
        </p:spPr>
        <p:txBody>
          <a:bodyPr>
            <a:noAutofit/>
          </a:bodyPr>
          <a:lstStyle/>
          <a:p>
            <a:pPr marL="45720" indent="0">
              <a:buClr>
                <a:srgbClr val="A379BB">
                  <a:lumMod val="75000"/>
                </a:srgbClr>
              </a:buClr>
              <a:buNone/>
              <a:defRPr/>
            </a:pPr>
            <a:r>
              <a:rPr lang="en-US" sz="5400" dirty="0">
                <a:solidFill>
                  <a:srgbClr val="000000"/>
                </a:solidFill>
                <a:latin typeface="Lato"/>
              </a:rPr>
              <a:t>longed to see what you see, and did not see it, and to hear what you hear, and did not hear it.                          </a:t>
            </a:r>
          </a:p>
          <a:p>
            <a:pPr marL="45720" indent="0">
              <a:buClr>
                <a:srgbClr val="A379BB">
                  <a:lumMod val="75000"/>
                </a:srgbClr>
              </a:buClr>
              <a:buNone/>
              <a:defRPr/>
            </a:pPr>
            <a:r>
              <a:rPr lang="en-US" sz="5400" b="1" baseline="30000" dirty="0">
                <a:solidFill>
                  <a:srgbClr val="6B6B6B"/>
                </a:solidFill>
                <a:latin typeface="Lato"/>
              </a:rPr>
              <a:t>18</a:t>
            </a:r>
            <a:r>
              <a:rPr lang="en-US" sz="5400" dirty="0">
                <a:solidFill>
                  <a:srgbClr val="FF0000"/>
                </a:solidFill>
                <a:latin typeface="Lato"/>
              </a:rPr>
              <a:t> </a:t>
            </a:r>
            <a:r>
              <a:rPr lang="en-US" sz="5400" dirty="0">
                <a:solidFill>
                  <a:srgbClr val="000000"/>
                </a:solidFill>
                <a:latin typeface="Lato"/>
              </a:rPr>
              <a:t>"Listen then to the [meaning of the] parable of the sower:</a:t>
            </a:r>
          </a:p>
        </p:txBody>
      </p:sp>
    </p:spTree>
    <p:extLst>
      <p:ext uri="{BB962C8B-B14F-4D97-AF65-F5344CB8AC3E}">
        <p14:creationId xmlns:p14="http://schemas.microsoft.com/office/powerpoint/2010/main" val="2471354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105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latin typeface="Trebuchet MS"/>
              </a:rPr>
              <a:t>Matthew 13:1-23 (AMP)</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14400"/>
            <a:ext cx="12192000" cy="5943600"/>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19</a:t>
            </a:r>
            <a:r>
              <a:rPr lang="en-US" sz="5400" dirty="0">
                <a:solidFill>
                  <a:srgbClr val="FF0000"/>
                </a:solidFill>
                <a:latin typeface="Lato"/>
              </a:rPr>
              <a:t> </a:t>
            </a:r>
            <a:r>
              <a:rPr lang="en-US" sz="5400" dirty="0">
                <a:solidFill>
                  <a:srgbClr val="000000"/>
                </a:solidFill>
                <a:latin typeface="Lato"/>
              </a:rPr>
              <a:t>When anyone hears the word of the kingdom [regarding salvation] and does not understand and grasp it, the evil one comes and snatches away what was sown in his heart. This is the one on whom seed was sown beside the road. </a:t>
            </a:r>
          </a:p>
        </p:txBody>
      </p:sp>
    </p:spTree>
    <p:extLst>
      <p:ext uri="{BB962C8B-B14F-4D97-AF65-F5344CB8AC3E}">
        <p14:creationId xmlns:p14="http://schemas.microsoft.com/office/powerpoint/2010/main" val="1112490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9"/>
            <a:ext cx="12192000" cy="9105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John 15:1-17 (KJV)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3</a:t>
            </a:r>
            <a:r>
              <a:rPr lang="en-US" sz="5400" dirty="0">
                <a:solidFill>
                  <a:srgbClr val="000000"/>
                </a:solidFill>
                <a:latin typeface="Lato"/>
              </a:rPr>
              <a:t> Now ye are clean through the word which I have spoken unto you.</a:t>
            </a:r>
          </a:p>
          <a:p>
            <a:pPr marL="45720" indent="0">
              <a:buClr>
                <a:srgbClr val="A379BB">
                  <a:lumMod val="75000"/>
                </a:srgbClr>
              </a:buClr>
              <a:buNone/>
              <a:defRPr/>
            </a:pPr>
            <a:r>
              <a:rPr lang="en-US" sz="5400" b="1" baseline="30000" dirty="0">
                <a:solidFill>
                  <a:srgbClr val="6B6B6B"/>
                </a:solidFill>
                <a:latin typeface="Lato"/>
              </a:rPr>
              <a:t>4</a:t>
            </a:r>
            <a:r>
              <a:rPr lang="en-US" sz="5400" dirty="0">
                <a:solidFill>
                  <a:srgbClr val="000000"/>
                </a:solidFill>
                <a:latin typeface="Lato"/>
              </a:rPr>
              <a:t> Abide in me, and I in you.</a:t>
            </a:r>
          </a:p>
          <a:p>
            <a:pPr marL="45720" indent="0">
              <a:buClr>
                <a:srgbClr val="A379BB">
                  <a:lumMod val="75000"/>
                </a:srgbClr>
              </a:buClr>
              <a:buNone/>
              <a:defRPr/>
            </a:pPr>
            <a:r>
              <a:rPr lang="en-US" sz="5400" dirty="0">
                <a:solidFill>
                  <a:srgbClr val="000000"/>
                </a:solidFill>
                <a:latin typeface="Lato"/>
              </a:rPr>
              <a:t>As the branch cannot bear fruit of itself, except it abide in the vine; no more can ye, except ye abide in me.</a:t>
            </a:r>
          </a:p>
          <a:p>
            <a:pPr marL="45720" indent="0">
              <a:buClr>
                <a:srgbClr val="A379BB">
                  <a:lumMod val="75000"/>
                </a:srgbClr>
              </a:buClr>
              <a:buNone/>
              <a:defRPr/>
            </a:pPr>
            <a:r>
              <a:rPr lang="en-US" sz="5400" dirty="0">
                <a:solidFill>
                  <a:srgbClr val="000000"/>
                </a:solidFill>
                <a:latin typeface="Lato"/>
              </a:rPr>
              <a:t> </a:t>
            </a:r>
          </a:p>
        </p:txBody>
      </p:sp>
    </p:spTree>
    <p:extLst>
      <p:ext uri="{BB962C8B-B14F-4D97-AF65-F5344CB8AC3E}">
        <p14:creationId xmlns:p14="http://schemas.microsoft.com/office/powerpoint/2010/main" val="2210680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105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latin typeface="Trebuchet MS"/>
              </a:rPr>
              <a:t>Matthew 13:1-23 (AMP)</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14400"/>
            <a:ext cx="12192000" cy="5943600"/>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20</a:t>
            </a:r>
            <a:r>
              <a:rPr lang="en-US" sz="5400" dirty="0">
                <a:solidFill>
                  <a:srgbClr val="FF0000"/>
                </a:solidFill>
                <a:latin typeface="Lato"/>
              </a:rPr>
              <a:t> </a:t>
            </a:r>
            <a:r>
              <a:rPr lang="en-US" sz="5400" dirty="0">
                <a:solidFill>
                  <a:srgbClr val="000000"/>
                </a:solidFill>
                <a:latin typeface="Lato"/>
              </a:rPr>
              <a:t>The one on whom seed was sown on rocky ground, this is the one who hears the word and at once welcomes it with joy; </a:t>
            </a:r>
          </a:p>
        </p:txBody>
      </p:sp>
    </p:spTree>
    <p:extLst>
      <p:ext uri="{BB962C8B-B14F-4D97-AF65-F5344CB8AC3E}">
        <p14:creationId xmlns:p14="http://schemas.microsoft.com/office/powerpoint/2010/main" val="3534220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105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latin typeface="Trebuchet MS"/>
              </a:rPr>
              <a:t>Matthew 13:1-23 (AMP)</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14400"/>
            <a:ext cx="12192000" cy="5943600"/>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21</a:t>
            </a:r>
            <a:r>
              <a:rPr lang="en-US" sz="5400" dirty="0">
                <a:solidFill>
                  <a:srgbClr val="FF0000"/>
                </a:solidFill>
                <a:latin typeface="Lato"/>
              </a:rPr>
              <a:t> </a:t>
            </a:r>
            <a:r>
              <a:rPr lang="en-US" sz="5400" dirty="0">
                <a:solidFill>
                  <a:srgbClr val="000000"/>
                </a:solidFill>
                <a:latin typeface="Lato"/>
              </a:rPr>
              <a:t>yet he has no substantial] root in himself, but is only temporary, and when pressure or persecution comes because of the word, immediately he stumbles and falls away [abandoning the One who is the source of salvation]. </a:t>
            </a:r>
          </a:p>
        </p:txBody>
      </p:sp>
    </p:spTree>
    <p:extLst>
      <p:ext uri="{BB962C8B-B14F-4D97-AF65-F5344CB8AC3E}">
        <p14:creationId xmlns:p14="http://schemas.microsoft.com/office/powerpoint/2010/main" val="3403437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105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latin typeface="Trebuchet MS"/>
              </a:rPr>
              <a:t>Matthew 13:1-23 (AMP)</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14400"/>
            <a:ext cx="12192000" cy="5943600"/>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22</a:t>
            </a:r>
            <a:r>
              <a:rPr lang="en-US" sz="5400" dirty="0">
                <a:solidFill>
                  <a:srgbClr val="FF0000"/>
                </a:solidFill>
                <a:latin typeface="Lato"/>
              </a:rPr>
              <a:t> </a:t>
            </a:r>
            <a:r>
              <a:rPr lang="en-US" sz="5400" dirty="0">
                <a:solidFill>
                  <a:srgbClr val="000000"/>
                </a:solidFill>
                <a:latin typeface="Lato"/>
              </a:rPr>
              <a:t>And the one on whom seed was sown among thorns, this is the one who hears the word, but the worries and distractions of the world and the deceitfulness [the superficial pleasures and delight] of riches choke the word, and it yields no fruit. </a:t>
            </a:r>
          </a:p>
        </p:txBody>
      </p:sp>
    </p:spTree>
    <p:extLst>
      <p:ext uri="{BB962C8B-B14F-4D97-AF65-F5344CB8AC3E}">
        <p14:creationId xmlns:p14="http://schemas.microsoft.com/office/powerpoint/2010/main" val="1496951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105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latin typeface="Trebuchet MS"/>
              </a:rPr>
              <a:t>Matthew 13:1-23 (AMP)</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14400"/>
            <a:ext cx="12192000" cy="5943600"/>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23</a:t>
            </a:r>
            <a:r>
              <a:rPr lang="en-US" sz="5400" dirty="0">
                <a:solidFill>
                  <a:srgbClr val="FF0000"/>
                </a:solidFill>
                <a:latin typeface="Lato"/>
              </a:rPr>
              <a:t> </a:t>
            </a:r>
            <a:r>
              <a:rPr lang="en-US" sz="5400" dirty="0">
                <a:solidFill>
                  <a:srgbClr val="000000"/>
                </a:solidFill>
                <a:latin typeface="Lato"/>
              </a:rPr>
              <a:t>And the one on whom seed was sown on the good soil, this is the one who hears the word and understands and grasps it; he indeed bears fruit and yields, some a hundred times [as much as was sown], some sixty [times as much], and some thirty."</a:t>
            </a:r>
          </a:p>
        </p:txBody>
      </p:sp>
    </p:spTree>
    <p:extLst>
      <p:ext uri="{BB962C8B-B14F-4D97-AF65-F5344CB8AC3E}">
        <p14:creationId xmlns:p14="http://schemas.microsoft.com/office/powerpoint/2010/main" val="264570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u="sng" dirty="0">
                <a:solidFill>
                  <a:srgbClr val="000000"/>
                </a:solidFill>
                <a:effectLst>
                  <a:outerShdw blurRad="38100" dist="38100" dir="2700000" algn="tl">
                    <a:srgbClr val="000000">
                      <a:alpha val="43137"/>
                    </a:srgbClr>
                  </a:outerShdw>
                </a:effectLst>
                <a:latin typeface="Calibri" panose="020F0502020204030204" pitchFamily="34" charset="0"/>
              </a:rPr>
              <a:t>Fruitless Branches (John 15:2-3)</a:t>
            </a:r>
          </a:p>
          <a:p>
            <a:pPr marL="45720" indent="0">
              <a:buClr>
                <a:srgbClr val="A379BB">
                  <a:lumMod val="75000"/>
                </a:srgbClr>
              </a:buClr>
              <a:buNone/>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   As noted in the introduction, some believed the fruit here is Christian character. While it cannot be denied that our relationship to Christ will produce the fruits of the Spirit (Galatians 5:22-23) and the Christian virtues (2 Peter 1:5-11), </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34315044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based upon the entire context of these statements, it would appear that Jesus is talking here about making converts to the cause of Christ. The context is that Jesus was sending His disciples out into the world to make disciples (Matthew 28:18-20).  </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6139990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The vine, which is Christ, produces the branches, but what is the fruit of the branch? The fruit of a grape vine is grapes. The seeds of the plant may be planted and cultivated and then it will produce other branches itself. </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41178908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Jesus seems to be saying here that any branch that does not produce offspring for the vine will be cut off and cast into the fire. Regardless of the interpretation you choose, it is clear from the context that Christians who do not produce ae useless branches. </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6462192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That can be done in many ways but none that would exclude the teaching of God’s word to others in some fashion. When they do not produce, they will first be pruned, and if they do not then produce fruit, they will be cut off.</a:t>
            </a:r>
          </a:p>
          <a:p>
            <a:pPr marL="45720" indent="0">
              <a:buClr>
                <a:srgbClr val="A379BB">
                  <a:lumMod val="75000"/>
                </a:srgbClr>
              </a:buClr>
              <a:buNone/>
              <a:defRPr/>
            </a:pP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8727767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Jesus said, Every branch in Me that does not bear fruit He takes away” (John 15:2). How can one be in Him, and yet not bear fruit? There is a distinct difference in being “in Me” and abiding in Me” (v.4). The one spoken of in verse 2 has remained in the body but has been unproductive. </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9091934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9"/>
            <a:ext cx="12192000" cy="9105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John 15:1-17 (KJV)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12687"/>
            <a:ext cx="12192000" cy="5945313"/>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5</a:t>
            </a:r>
            <a:r>
              <a:rPr lang="en-US" sz="5400" dirty="0">
                <a:solidFill>
                  <a:srgbClr val="000000"/>
                </a:solidFill>
                <a:latin typeface="Lato"/>
              </a:rPr>
              <a:t> I am the vine, ye are the branches: He that abideth in me, and I in him, the same bringeth forth much fruit: for without me ye can do nothing.</a:t>
            </a:r>
          </a:p>
          <a:p>
            <a:pPr marL="45720" indent="0">
              <a:buClr>
                <a:srgbClr val="A379BB">
                  <a:lumMod val="75000"/>
                </a:srgbClr>
              </a:buClr>
              <a:buNone/>
              <a:defRPr/>
            </a:pPr>
            <a:r>
              <a:rPr lang="en-US" sz="5400" b="1" baseline="30000" dirty="0">
                <a:solidFill>
                  <a:srgbClr val="6B6B6B"/>
                </a:solidFill>
                <a:latin typeface="Lato"/>
              </a:rPr>
              <a:t>6</a:t>
            </a:r>
            <a:r>
              <a:rPr lang="en-US" sz="5400" dirty="0">
                <a:solidFill>
                  <a:srgbClr val="000000"/>
                </a:solidFill>
                <a:latin typeface="Lato"/>
              </a:rPr>
              <a:t> If a man abide not in me, he is cast forth as a branch, and is withered; </a:t>
            </a:r>
            <a:endParaRPr lang="en-US" sz="5200" dirty="0"/>
          </a:p>
        </p:txBody>
      </p:sp>
    </p:spTree>
    <p:extLst>
      <p:ext uri="{BB962C8B-B14F-4D97-AF65-F5344CB8AC3E}">
        <p14:creationId xmlns:p14="http://schemas.microsoft.com/office/powerpoint/2010/main" val="3920053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This is allowed for awhile so the husbandman can attempt to make of it a productive branch, but at some point, whenever the husbandman decides, it will be cut off and cast into the fire. </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30249604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While some may remain in the physical representation of Christ’s spiritual body (a local congregation) until the judgement, if they are unproductive, they will then be forcibly removed (v.6; Matthew 13:23-34, 36-43). What of the productive branches? What does pruning have to do with faithful disciples? </a:t>
            </a:r>
          </a:p>
          <a:p>
            <a:pPr marL="45720" indent="0">
              <a:buClr>
                <a:srgbClr val="A379BB">
                  <a:lumMod val="75000"/>
                </a:srgbClr>
              </a:buClr>
              <a:buNone/>
              <a:defRPr/>
            </a:pP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34136281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God disciplines His faithful followers so that they might become even better and be able to produce even more fruit. Guy N. Woods writes, in a commentary on the Gospel of John, “Fruit bearing branches of the Lord (his disciples) are ‘cleansed’ by discipline, teaching, training, and growth to produce more fruit. </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8940997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The</a:t>
            </a:r>
            <a:r>
              <a:rPr lang="en-US" sz="5400" dirty="0">
                <a:solidFill>
                  <a:srgbClr val="000000"/>
                </a:solidFill>
                <a:effectLst>
                  <a:outerShdw blurRad="38100" dist="38100" dir="2700000" algn="tl">
                    <a:srgbClr val="000000">
                      <a:alpha val="43137"/>
                    </a:srgbClr>
                  </a:outerShdw>
                </a:effectLst>
                <a:latin typeface="Helvetica Neue"/>
              </a:rPr>
              <a:t> </a:t>
            </a: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‘cleansing’ of the branch (by which is meant the same thing as pruning) is designed to produce this result. When the branch does not respond, it is cut off. This, literally, is the apostasy of the nonfruit-bearing disciple”</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4334279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   Many Bible students who want to get around the necessity of baptism use John 15:3 to say that the Cleansing is by “the word which I have spoken to you.” In the first place, this is not speaking of the conversation of non-Christians, but of the perfecting of those who are already converted. </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2551626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Second, Jesus said they were made clean through “the word.” Jesus was saying that the word was/is the cleansing agent, but He did not say that the word alone was responsible for the cleansing. It must be applied to the soul by the preaching of the word.</a:t>
            </a:r>
          </a:p>
          <a:p>
            <a:pPr marL="45720" indent="0">
              <a:buClr>
                <a:srgbClr val="A379BB">
                  <a:lumMod val="75000"/>
                </a:srgbClr>
              </a:buClr>
              <a:buNone/>
              <a:defRPr/>
            </a:pP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0377626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A Key word in this text is “abide” which is used 10 times in verses 1-11. This word suggests more than simply belonging to or being part of something. It is a term relating to relationship. If we “abide” in Christ, we have fellowship with him. Without that relationship, we cannot produce fruit. </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588431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Just as a grapevine branch cannot produce fruit by itself, Christians cannot produce fruit if they are not connected to Christ,, the true vine. Once more the Lord emphasized the consequences of disconnecting from Him. </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5604914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A Fruitless branch, though it may once have been very productive, will be cut off and thrown into the fire (v.6). This is an obvious reference to the final judgement (Matthew 3:10-12).</a:t>
            </a:r>
          </a:p>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   How does one know he is abiding in Christ? </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5072727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While there is no magical feeling or inner voice that reveals this to us, some definite signs are given to us in this text. First, one who is in fellowship with Christ “bears much fruit” (John 15:5:8, 8). How does hour fruit-bearing measure up?       Second, one’s prayers are answered (v.7). </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0090474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John 15:1-17 (KJV)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5400" dirty="0">
                <a:solidFill>
                  <a:srgbClr val="000000"/>
                </a:solidFill>
                <a:latin typeface="Lato"/>
              </a:rPr>
              <a:t>and men gather them, and cast them into the fire, and they are burned.</a:t>
            </a:r>
          </a:p>
          <a:p>
            <a:pPr marL="45720" indent="0">
              <a:buClr>
                <a:srgbClr val="A379BB">
                  <a:lumMod val="75000"/>
                </a:srgbClr>
              </a:buClr>
              <a:buNone/>
              <a:defRPr/>
            </a:pPr>
            <a:r>
              <a:rPr lang="en-US" sz="5400" b="1" baseline="30000" dirty="0">
                <a:solidFill>
                  <a:srgbClr val="6B6B6B"/>
                </a:solidFill>
                <a:latin typeface="Lato"/>
              </a:rPr>
              <a:t>7</a:t>
            </a:r>
            <a:r>
              <a:rPr lang="en-US" sz="5400" dirty="0">
                <a:solidFill>
                  <a:srgbClr val="000000"/>
                </a:solidFill>
                <a:latin typeface="Lato"/>
              </a:rPr>
              <a:t> If ye abide in me, and my words abide in you, ye shall ask what ye will, and it shall be done unto you.</a:t>
            </a:r>
          </a:p>
        </p:txBody>
      </p:sp>
    </p:spTree>
    <p:extLst>
      <p:ext uri="{BB962C8B-B14F-4D97-AF65-F5344CB8AC3E}">
        <p14:creationId xmlns:p14="http://schemas.microsoft.com/office/powerpoint/2010/main" val="3933761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Third, one experiences the fullness of joy (v.11). This does not mean some giddy, silly feeling or going around with a forced smile on your face; rather, it is an inward joy that outward circumstances cannot take away. </a:t>
            </a:r>
          </a:p>
        </p:txBody>
      </p:sp>
    </p:spTree>
    <p:extLst>
      <p:ext uri="{BB962C8B-B14F-4D97-AF65-F5344CB8AC3E}">
        <p14:creationId xmlns:p14="http://schemas.microsoft.com/office/powerpoint/2010/main" val="20589627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   The words in John 15:7 are part of the whole discussion Jesus had with his apostles that began in chapter 13. When the Holy Spirit came upon them, they would receive power from above to carry on the Lord’s work. In keeping with that mission, Jesus promised to hear and answer their reasonable prayers. </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6736772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Also, while the apostles were His immediate concern, this promise corresponds to others Jesus made that imply a similar blessing for all His faithful followers.</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9557078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4800" u="sng" dirty="0">
                <a:solidFill>
                  <a:srgbClr val="000000"/>
                </a:solidFill>
                <a:effectLst>
                  <a:outerShdw blurRad="38100" dist="38100" dir="2700000" algn="tl">
                    <a:srgbClr val="000000">
                      <a:alpha val="43137"/>
                    </a:srgbClr>
                  </a:outerShdw>
                </a:effectLst>
                <a:latin typeface="Calibri" panose="020F0502020204030204" pitchFamily="34" charset="0"/>
              </a:rPr>
              <a:t>THE PURPOSE OF THE ONE CHURCH</a:t>
            </a:r>
          </a:p>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   The church of Jesus Christ has but one purpose for existing. It is the same purpose for which Jesus himself came to the earth. Jesus stated this purpose plainly in Luke 19:10, “For the son of man is come to seek and to save that which was lost.” </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41723861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Everything Jesus did pointed to this end.  His death was for this very purpose (Romans 5:8 John 3:16). When Jesus gave himself for this purpose he gave his whole body. Every member of his body was sacrificed for the purpose of saving the lost! </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2599826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That sacrificed body was taken from the cross and laid in a tomb, but on the third day it came to life and left the tomb. The Spirit of God had reentered that body and brought it from the captivity of death. Jesus walked the earth in that same body for forty days and then ascended back into heaven (Acts 1:1-12), </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5762585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leaving his disciples instructions to remain in Jerusalem until they had received power from God (Luke 24:49).</a:t>
            </a:r>
          </a:p>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   On the first Pentecost following the resurrection and ascension of Jesus the apostles were found in the city of Jerusalem. </a:t>
            </a:r>
          </a:p>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   </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41432109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It was then on this day that the Spirit of God descended from heaven and filled them so that they “began to speak with other tongues, as the Spirit gave them utterance” (Acts 2:1-4. This was the beginning of the church. Paul says the church is the body of Christ (Eph. 1:22-23; Col. 1:12, 24). </a:t>
            </a:r>
            <a:endParaRPr lang="en-US" sz="5400" dirty="0">
              <a:solidFill>
                <a:srgbClr val="000000"/>
              </a:solidFill>
              <a:effectLst>
                <a:outerShdw blurRad="38100" dist="38100" dir="2700000" algn="tl">
                  <a:srgbClr val="000000">
                    <a:alpha val="43137"/>
                  </a:srgbClr>
                </a:outerShdw>
              </a:effectLst>
              <a:latin typeface="Helvetica Neue"/>
            </a:endParaRPr>
          </a:p>
          <a:p>
            <a:pPr marL="45720" indent="0">
              <a:buClr>
                <a:srgbClr val="A379BB">
                  <a:lumMod val="75000"/>
                </a:srgbClr>
              </a:buClr>
              <a:buNone/>
              <a:defRPr/>
            </a:pP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39606128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The purpose of the body of Christ was not changed. The church exists today for the purpose of seeking and saving the lost! Every member, regardless of where he fits in the body, should be dedicated to fulfilling the one purpose for which the body exists! This is consistent with God’s plan for reaching the lost. </a:t>
            </a:r>
          </a:p>
        </p:txBody>
      </p:sp>
    </p:spTree>
    <p:extLst>
      <p:ext uri="{BB962C8B-B14F-4D97-AF65-F5344CB8AC3E}">
        <p14:creationId xmlns:p14="http://schemas.microsoft.com/office/powerpoint/2010/main" val="37479436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lgn="ctr">
              <a:buClr>
                <a:srgbClr val="A379BB">
                  <a:lumMod val="75000"/>
                </a:srgbClr>
              </a:buClr>
              <a:buNone/>
              <a:defRPr/>
            </a:pPr>
            <a:r>
              <a:rPr lang="en-US" sz="4800" u="sng" dirty="0">
                <a:solidFill>
                  <a:srgbClr val="000000"/>
                </a:solidFill>
                <a:effectLst>
                  <a:outerShdw blurRad="38100" dist="38100" dir="2700000" algn="tl">
                    <a:srgbClr val="000000">
                      <a:alpha val="43137"/>
                    </a:srgbClr>
                  </a:outerShdw>
                </a:effectLst>
                <a:latin typeface="Calibri" panose="020F0502020204030204" pitchFamily="34" charset="0"/>
              </a:rPr>
              <a:t>God’s Plan For Reaching The Lost Involves</a:t>
            </a:r>
          </a:p>
          <a:p>
            <a:pPr marL="45720" indent="0" algn="ctr">
              <a:buClr>
                <a:srgbClr val="A379BB">
                  <a:lumMod val="75000"/>
                </a:srgbClr>
              </a:buClr>
              <a:buNone/>
              <a:defRPr/>
            </a:pPr>
            <a:r>
              <a:rPr lang="en-US" sz="4800" u="sng" dirty="0">
                <a:solidFill>
                  <a:srgbClr val="000000"/>
                </a:solidFill>
                <a:effectLst>
                  <a:outerShdw blurRad="38100" dist="38100" dir="2700000" algn="tl">
                    <a:srgbClr val="000000">
                      <a:alpha val="43137"/>
                    </a:srgbClr>
                  </a:outerShdw>
                </a:effectLst>
                <a:latin typeface="Calibri" panose="020F0502020204030204" pitchFamily="34" charset="0"/>
              </a:rPr>
              <a:t>Every Member (8:4)</a:t>
            </a:r>
            <a:endParaRPr lang="en-US" sz="4800" dirty="0">
              <a:solidFill>
                <a:srgbClr val="000000"/>
              </a:solidFill>
              <a:effectLst>
                <a:outerShdw blurRad="38100" dist="38100" dir="2700000" algn="tl">
                  <a:srgbClr val="000000">
                    <a:alpha val="43137"/>
                  </a:srgbClr>
                </a:outerShdw>
              </a:effectLst>
              <a:latin typeface="Calibri" panose="020F0502020204030204" pitchFamily="34" charset="0"/>
            </a:endParaRPr>
          </a:p>
          <a:p>
            <a:pPr marL="45720" indent="0">
              <a:buClr>
                <a:srgbClr val="A379BB">
                  <a:lumMod val="75000"/>
                </a:srgbClr>
              </a:buClr>
              <a:buNone/>
              <a:defRPr/>
            </a:pPr>
            <a:r>
              <a:rPr lang="en-US" sz="4800" dirty="0">
                <a:solidFill>
                  <a:srgbClr val="000000"/>
                </a:solidFill>
                <a:effectLst>
                  <a:outerShdw blurRad="38100" dist="38100" dir="2700000" algn="tl">
                    <a:srgbClr val="000000">
                      <a:alpha val="43137"/>
                    </a:srgbClr>
                  </a:outerShdw>
                </a:effectLst>
                <a:latin typeface="Calibri" panose="020F0502020204030204" pitchFamily="34" charset="0"/>
              </a:rPr>
              <a:t>   God’s plan for saving the lost involves every member in the body of Christ. The body of Christ does not exist to be served. At the dispersion of the Jerusalem church “they that were scattered abroad went everywhere preaching the word” (Acts 8:4). </a:t>
            </a:r>
            <a:endParaRPr lang="en-US" sz="48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42290804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0751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John 15:1-17 (KJV)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798"/>
            <a:ext cx="12192000" cy="5791201"/>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8</a:t>
            </a:r>
            <a:r>
              <a:rPr lang="en-US" sz="5400" dirty="0">
                <a:solidFill>
                  <a:srgbClr val="000000"/>
                </a:solidFill>
                <a:latin typeface="Lato"/>
              </a:rPr>
              <a:t> Herein is my Father glorified, that ye bear much fruit; so shall ye be my disciples.</a:t>
            </a:r>
          </a:p>
          <a:p>
            <a:pPr marL="45720" indent="0">
              <a:buClr>
                <a:srgbClr val="A379BB">
                  <a:lumMod val="75000"/>
                </a:srgbClr>
              </a:buClr>
              <a:buNone/>
              <a:defRPr/>
            </a:pPr>
            <a:r>
              <a:rPr lang="en-US" sz="5400" b="1" baseline="30000" dirty="0">
                <a:solidFill>
                  <a:srgbClr val="6B6B6B"/>
                </a:solidFill>
                <a:latin typeface="Lato"/>
              </a:rPr>
              <a:t>9</a:t>
            </a:r>
            <a:r>
              <a:rPr lang="en-US" sz="5400" dirty="0">
                <a:solidFill>
                  <a:srgbClr val="000000"/>
                </a:solidFill>
                <a:latin typeface="Lato"/>
              </a:rPr>
              <a:t> As the Father hath loved me, so have I loved you: continue ye in my love.</a:t>
            </a:r>
          </a:p>
        </p:txBody>
      </p:sp>
    </p:spTree>
    <p:extLst>
      <p:ext uri="{BB962C8B-B14F-4D97-AF65-F5344CB8AC3E}">
        <p14:creationId xmlns:p14="http://schemas.microsoft.com/office/powerpoint/2010/main" val="3541539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4800" dirty="0">
                <a:solidFill>
                  <a:srgbClr val="000000"/>
                </a:solidFill>
                <a:effectLst>
                  <a:outerShdw blurRad="38100" dist="38100" dir="2700000" algn="tl">
                    <a:srgbClr val="000000">
                      <a:alpha val="43137"/>
                    </a:srgbClr>
                  </a:outerShdw>
                </a:effectLst>
                <a:latin typeface="Calibri" panose="020F0502020204030204" pitchFamily="34" charset="0"/>
              </a:rPr>
              <a:t>It was not the trained preachers who went everywhere preaching the word for they remained in Jerusalem (Acts 8:1). The common Christian shared with others the good news about Christ!</a:t>
            </a:r>
          </a:p>
          <a:p>
            <a:pPr marL="45720" indent="0">
              <a:buClr>
                <a:srgbClr val="A379BB">
                  <a:lumMod val="75000"/>
                </a:srgbClr>
              </a:buClr>
              <a:buNone/>
              <a:defRPr/>
            </a:pPr>
            <a:r>
              <a:rPr lang="en-US" sz="4800" dirty="0">
                <a:solidFill>
                  <a:srgbClr val="000000"/>
                </a:solidFill>
                <a:effectLst>
                  <a:outerShdw blurRad="38100" dist="38100" dir="2700000" algn="tl">
                    <a:srgbClr val="000000">
                      <a:alpha val="43137"/>
                    </a:srgbClr>
                  </a:outerShdw>
                </a:effectLst>
                <a:latin typeface="Calibri" panose="020F0502020204030204" pitchFamily="34" charset="0"/>
              </a:rPr>
              <a:t>  Co-operation rather than competition should be the guiding principle for God’s people. If all resistance to bodily growth were removed from the church inestimable progress would be made</a:t>
            </a:r>
            <a:endParaRPr lang="en-US" sz="48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3268250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4800" dirty="0">
                <a:solidFill>
                  <a:srgbClr val="000000"/>
                </a:solidFill>
                <a:effectLst>
                  <a:outerShdw blurRad="38100" dist="38100" dir="2700000" algn="tl">
                    <a:srgbClr val="000000">
                      <a:alpha val="43137"/>
                    </a:srgbClr>
                  </a:outerShdw>
                </a:effectLst>
                <a:latin typeface="Calibri" panose="020F0502020204030204" pitchFamily="34" charset="0"/>
              </a:rPr>
              <a:t>This would be true even though the resisters made no contribution except getting out of the way.</a:t>
            </a:r>
          </a:p>
          <a:p>
            <a:pPr marL="45720" indent="0">
              <a:buClr>
                <a:srgbClr val="A379BB">
                  <a:lumMod val="75000"/>
                </a:srgbClr>
              </a:buClr>
              <a:buNone/>
              <a:defRPr/>
            </a:pPr>
            <a:r>
              <a:rPr lang="en-US" sz="4800" dirty="0">
                <a:solidFill>
                  <a:srgbClr val="000000"/>
                </a:solidFill>
                <a:effectLst>
                  <a:outerShdw blurRad="38100" dist="38100" dir="2700000" algn="tl">
                    <a:srgbClr val="000000">
                      <a:alpha val="43137"/>
                    </a:srgbClr>
                  </a:outerShdw>
                </a:effectLst>
                <a:latin typeface="Calibri" panose="020F0502020204030204" pitchFamily="34" charset="0"/>
              </a:rPr>
              <a:t>   If we can get people to see where their place is in the body of Christ, they will find joy in fulfilling that place. Not only will they cease to resist good works, but they will actually make a meaningful contribution to the building up of the church. </a:t>
            </a:r>
          </a:p>
        </p:txBody>
      </p:sp>
    </p:spTree>
    <p:extLst>
      <p:ext uri="{BB962C8B-B14F-4D97-AF65-F5344CB8AC3E}">
        <p14:creationId xmlns:p14="http://schemas.microsoft.com/office/powerpoint/2010/main" val="25110058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4800" dirty="0">
                <a:solidFill>
                  <a:srgbClr val="000000"/>
                </a:solidFill>
                <a:effectLst>
                  <a:outerShdw blurRad="38100" dist="38100" dir="2700000" algn="tl">
                    <a:srgbClr val="000000">
                      <a:alpha val="43137"/>
                    </a:srgbClr>
                  </a:outerShdw>
                </a:effectLst>
                <a:latin typeface="Calibri" panose="020F0502020204030204" pitchFamily="34" charset="0"/>
              </a:rPr>
              <a:t>   People often resist good works because they feel threatened by them. Those who do not know that their job is think everything that comes up is their job. Usually, they are already frustrated from trying to do more than they can adequately get done and much of this is done out of sheer duty with no joy attached.</a:t>
            </a:r>
          </a:p>
        </p:txBody>
      </p:sp>
    </p:spTree>
    <p:extLst>
      <p:ext uri="{BB962C8B-B14F-4D97-AF65-F5344CB8AC3E}">
        <p14:creationId xmlns:p14="http://schemas.microsoft.com/office/powerpoint/2010/main" val="13113734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4800" dirty="0">
                <a:solidFill>
                  <a:srgbClr val="000000"/>
                </a:solidFill>
                <a:effectLst>
                  <a:outerShdw blurRad="38100" dist="38100" dir="2700000" algn="tl">
                    <a:srgbClr val="000000">
                      <a:alpha val="43137"/>
                    </a:srgbClr>
                  </a:outerShdw>
                </a:effectLst>
                <a:latin typeface="Calibri" panose="020F0502020204030204" pitchFamily="34" charset="0"/>
              </a:rPr>
              <a:t>   We need to realize that standing in the way of saving the lost is serious business. Jesus said of the Pharisees, “But woe unto you, scribes and Pharisees, hypocrites! For ye shut up the kingdom of heaven against men: for ye neither go in yourselves neither suffer ye them that are entering to go in”</a:t>
            </a:r>
          </a:p>
        </p:txBody>
      </p:sp>
    </p:spTree>
    <p:extLst>
      <p:ext uri="{BB962C8B-B14F-4D97-AF65-F5344CB8AC3E}">
        <p14:creationId xmlns:p14="http://schemas.microsoft.com/office/powerpoint/2010/main" val="2862403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4800" dirty="0">
                <a:solidFill>
                  <a:srgbClr val="000000"/>
                </a:solidFill>
                <a:effectLst>
                  <a:outerShdw blurRad="38100" dist="38100" dir="2700000" algn="tl">
                    <a:srgbClr val="000000">
                      <a:alpha val="43137"/>
                    </a:srgbClr>
                  </a:outerShdw>
                </a:effectLst>
                <a:latin typeface="Calibri" panose="020F0502020204030204" pitchFamily="34" charset="0"/>
              </a:rPr>
              <a:t>All members of the body do not have the same function, but all members of the body, to be faithful and useful, must fulfill their individual function. Only by cooperative action, and a striving for the same goal, can the body be coordinated to achieve its ultimate task. </a:t>
            </a:r>
          </a:p>
          <a:p>
            <a:pPr marL="45720" indent="0">
              <a:buClr>
                <a:srgbClr val="A379BB">
                  <a:lumMod val="75000"/>
                </a:srgbClr>
              </a:buClr>
              <a:buNone/>
              <a:defRPr/>
            </a:pPr>
            <a:r>
              <a:rPr lang="en-US" sz="4800" dirty="0">
                <a:solidFill>
                  <a:srgbClr val="000000"/>
                </a:solidFill>
                <a:effectLst>
                  <a:outerShdw blurRad="38100" dist="38100" dir="2700000" algn="tl">
                    <a:srgbClr val="000000">
                      <a:alpha val="43137"/>
                    </a:srgbClr>
                  </a:outerShdw>
                </a:effectLst>
                <a:latin typeface="Calibri" panose="020F0502020204030204" pitchFamily="34" charset="0"/>
              </a:rPr>
              <a:t>     Every member that is fulfilling its function is contributing to the saving of the lost. </a:t>
            </a:r>
          </a:p>
          <a:p>
            <a:pPr marL="45720" indent="0">
              <a:buClr>
                <a:srgbClr val="A379BB">
                  <a:lumMod val="75000"/>
                </a:srgbClr>
              </a:buClr>
              <a:buNone/>
              <a:defRPr/>
            </a:pPr>
            <a:r>
              <a:rPr lang="en-US" sz="4800" dirty="0">
                <a:solidFill>
                  <a:srgbClr val="000000"/>
                </a:solidFill>
                <a:effectLst>
                  <a:outerShdw blurRad="38100" dist="38100" dir="2700000" algn="tl">
                    <a:srgbClr val="000000">
                      <a:alpha val="43137"/>
                    </a:srgbClr>
                  </a:outerShdw>
                </a:effectLst>
                <a:latin typeface="Calibri" panose="020F0502020204030204" pitchFamily="34" charset="0"/>
              </a:rPr>
              <a:t> </a:t>
            </a:r>
            <a:endParaRPr lang="en-US" sz="48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3886204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4800" dirty="0">
                <a:solidFill>
                  <a:srgbClr val="000000"/>
                </a:solidFill>
                <a:effectLst>
                  <a:outerShdw blurRad="38100" dist="38100" dir="2700000" algn="tl">
                    <a:srgbClr val="000000">
                      <a:alpha val="43137"/>
                    </a:srgbClr>
                  </a:outerShdw>
                </a:effectLst>
                <a:latin typeface="Calibri" panose="020F0502020204030204" pitchFamily="34" charset="0"/>
              </a:rPr>
              <a:t>Someone has illustrated this beautifully with a set of carpenter tools. It seems that a set of carpenter tools held a conference. Brother Hammer presided but was told he would have to leave the meeting because he was too noisy. He said, “I’ll leave, but Bother Screw will have to go too. He won’t do anything unless you turn him around and around.” </a:t>
            </a:r>
            <a:endParaRPr lang="en-US" sz="48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8411450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4800" dirty="0">
                <a:solidFill>
                  <a:srgbClr val="000000"/>
                </a:solidFill>
                <a:effectLst>
                  <a:outerShdw blurRad="38100" dist="38100" dir="2700000" algn="tl">
                    <a:srgbClr val="000000">
                      <a:alpha val="43137"/>
                    </a:srgbClr>
                  </a:outerShdw>
                </a:effectLst>
                <a:latin typeface="Calibri" panose="020F0502020204030204" pitchFamily="34" charset="0"/>
              </a:rPr>
              <a:t>Mr. Screw said, “I’ll leave, but Bother Plane will have to go too. All of his work is shallow. There is no depth in anything he does.” Mr. Plane said, “l’ll go, but Brother Rule will have to go too, because he is always measuring people. He thinks he is the only one right.” Mr. Rule said, “I’ll go, but brother Sandpaper will have to go too, because he is rough. He’s always rubbing people the wrong way.”</a:t>
            </a:r>
          </a:p>
          <a:p>
            <a:pPr marL="45720" indent="0">
              <a:buClr>
                <a:srgbClr val="A379BB">
                  <a:lumMod val="75000"/>
                </a:srgbClr>
              </a:buClr>
              <a:buNone/>
              <a:defRPr/>
            </a:pPr>
            <a:endParaRPr lang="en-US" sz="48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41508445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4800" dirty="0">
                <a:solidFill>
                  <a:srgbClr val="000000"/>
                </a:solidFill>
                <a:effectLst>
                  <a:outerShdw blurRad="38100" dist="38100" dir="2700000" algn="tl">
                    <a:srgbClr val="000000">
                      <a:alpha val="43137"/>
                    </a:srgbClr>
                  </a:outerShdw>
                </a:effectLst>
                <a:latin typeface="Calibri" panose="020F0502020204030204" pitchFamily="34" charset="0"/>
              </a:rPr>
              <a:t>About this time the Carpenter of Nazareth walks in. He put on an</a:t>
            </a:r>
            <a:r>
              <a:rPr lang="en-US" sz="4800" dirty="0">
                <a:solidFill>
                  <a:srgbClr val="000000"/>
                </a:solidFill>
                <a:effectLst>
                  <a:outerShdw blurRad="38100" dist="38100" dir="2700000" algn="tl">
                    <a:srgbClr val="000000">
                      <a:alpha val="43137"/>
                    </a:srgbClr>
                  </a:outerShdw>
                </a:effectLst>
                <a:latin typeface="Helvetica Neue"/>
              </a:rPr>
              <a:t> </a:t>
            </a:r>
            <a:r>
              <a:rPr lang="en-US" sz="4800" dirty="0">
                <a:solidFill>
                  <a:srgbClr val="000000"/>
                </a:solidFill>
                <a:effectLst>
                  <a:outerShdw blurRad="38100" dist="38100" dir="2700000" algn="tl">
                    <a:srgbClr val="000000">
                      <a:alpha val="43137"/>
                    </a:srgbClr>
                  </a:outerShdw>
                </a:effectLst>
                <a:latin typeface="Calibri" panose="020F0502020204030204" pitchFamily="34" charset="0"/>
              </a:rPr>
              <a:t>apron and proceeded to build a pulpit from which to preach the good news of His coming. In doing this he employed the hammer, screw, plane, rule and sandpaper. At the conclusion of this work Brother Saw remarked, “Brethren, I observe that we are all workers together with the Lord.” </a:t>
            </a:r>
            <a:endParaRPr lang="en-US" sz="48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2385356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3C33D127-1832-E655-0B0E-7AA64F4F0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3" name="Rectangle 2"/>
          <p:cNvSpPr>
            <a:spLocks noGrp="1"/>
          </p:cNvSpPr>
          <p:nvPr>
            <p:ph type="title" idx="4294967295"/>
          </p:nvPr>
        </p:nvSpPr>
        <p:spPr bwMode="auto">
          <a:xfrm>
            <a:off x="2819400" y="0"/>
            <a:ext cx="9220200" cy="6781800"/>
          </a:xfrm>
          <a:noFill/>
        </p:spPr>
        <p:txBody>
          <a:bodyPr vert="horz" wrap="square" lIns="91440" tIns="45720" rIns="91440" bIns="45720" numCol="1" rtlCol="0" anchor="t" anchorCtr="0" compatLnSpc="1">
            <a:prstTxWarp prst="textNoShape">
              <a:avLst/>
            </a:prstTxWarp>
            <a:noAutofit/>
          </a:bodyPr>
          <a:lstStyle/>
          <a:p>
            <a:pPr marL="0" indent="0" algn="ctr">
              <a:buNone/>
            </a:pP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 …that Christ died for our sins according to the scriptures;</a:t>
            </a:r>
            <a:b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b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And that he was buried, and that he rose again the third day according to the scriptures:</a:t>
            </a:r>
            <a:endParaRPr lang="en-US" sz="6500" i="1" dirty="0">
              <a:solidFill>
                <a:srgbClr val="0070C0"/>
              </a:solidFill>
              <a:effectLst/>
              <a:latin typeface="Brush Script MT" pitchFamily="66" charset="0"/>
            </a:endParaRPr>
          </a:p>
        </p:txBody>
      </p:sp>
    </p:spTree>
    <p:extLst>
      <p:ext uri="{BB962C8B-B14F-4D97-AF65-F5344CB8AC3E}">
        <p14:creationId xmlns:p14="http://schemas.microsoft.com/office/powerpoint/2010/main" val="14012677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563482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0751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John 15:1-17 (KJV)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10</a:t>
            </a:r>
            <a:r>
              <a:rPr lang="en-US" sz="5400" dirty="0">
                <a:solidFill>
                  <a:srgbClr val="000000"/>
                </a:solidFill>
                <a:latin typeface="Lato"/>
              </a:rPr>
              <a:t> If ye keep my commandments, ye shall abide in my love; even as I have kept my Father's commandments, and abide in his love.                          </a:t>
            </a:r>
            <a:r>
              <a:rPr lang="en-US" sz="5400" b="1" baseline="30000" dirty="0">
                <a:solidFill>
                  <a:srgbClr val="6B6B6B"/>
                </a:solidFill>
                <a:latin typeface="Lato"/>
              </a:rPr>
              <a:t>11</a:t>
            </a:r>
            <a:r>
              <a:rPr lang="en-US" sz="5400" dirty="0">
                <a:solidFill>
                  <a:srgbClr val="000000"/>
                </a:solidFill>
                <a:latin typeface="Lato"/>
              </a:rPr>
              <a:t> These things have I spoken unto you, that my joy might remain in you, and that your joy might be full.</a:t>
            </a:r>
          </a:p>
          <a:p>
            <a:pPr marL="45720" indent="0">
              <a:buClr>
                <a:srgbClr val="A379BB">
                  <a:lumMod val="75000"/>
                </a:srgbClr>
              </a:buClr>
              <a:buNone/>
              <a:defRPr/>
            </a:pPr>
            <a:endParaRPr lang="en-US" sz="5400" dirty="0">
              <a:solidFill>
                <a:srgbClr val="000000"/>
              </a:solidFill>
              <a:latin typeface="Lato"/>
            </a:endParaRPr>
          </a:p>
        </p:txBody>
      </p:sp>
    </p:spTree>
    <p:extLst>
      <p:ext uri="{BB962C8B-B14F-4D97-AF65-F5344CB8AC3E}">
        <p14:creationId xmlns:p14="http://schemas.microsoft.com/office/powerpoint/2010/main" val="703043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41509183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750814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897740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634259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0751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John 15:1-17 (KJV)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798"/>
            <a:ext cx="12192000" cy="5791201"/>
          </a:xfrm>
        </p:spPr>
        <p:txBody>
          <a:bodyPr>
            <a:noAutofit/>
          </a:bodyPr>
          <a:lstStyle/>
          <a:p>
            <a:pPr marL="45720" indent="0">
              <a:buClr>
                <a:srgbClr val="A379BB">
                  <a:lumMod val="75000"/>
                </a:srgbClr>
              </a:buClr>
              <a:buNone/>
              <a:defRPr/>
            </a:pPr>
            <a:r>
              <a:rPr lang="en-US" sz="5400" b="1" baseline="30000" dirty="0">
                <a:solidFill>
                  <a:srgbClr val="6B6B6B"/>
                </a:solidFill>
                <a:latin typeface="Lato"/>
              </a:rPr>
              <a:t>11</a:t>
            </a:r>
            <a:r>
              <a:rPr lang="en-US" sz="5400" dirty="0">
                <a:solidFill>
                  <a:srgbClr val="000000"/>
                </a:solidFill>
                <a:latin typeface="Lato"/>
              </a:rPr>
              <a:t> These things have I spoken unto you, that my joy might remain in you, and that your joy might be full.</a:t>
            </a:r>
          </a:p>
          <a:p>
            <a:pPr marL="45720" indent="0">
              <a:buClr>
                <a:srgbClr val="A379BB">
                  <a:lumMod val="75000"/>
                </a:srgbClr>
              </a:buClr>
              <a:buNone/>
              <a:defRPr/>
            </a:pPr>
            <a:r>
              <a:rPr lang="en-US" sz="5400" b="1" baseline="30000" dirty="0">
                <a:solidFill>
                  <a:srgbClr val="6B6B6B"/>
                </a:solidFill>
                <a:latin typeface="Lato"/>
              </a:rPr>
              <a:t>12</a:t>
            </a:r>
            <a:r>
              <a:rPr lang="en-US" sz="5400" dirty="0">
                <a:solidFill>
                  <a:srgbClr val="000000"/>
                </a:solidFill>
                <a:latin typeface="Lato"/>
              </a:rPr>
              <a:t> This is my commandment, That ye love one another, as I have loved you.</a:t>
            </a:r>
          </a:p>
        </p:txBody>
      </p:sp>
    </p:spTree>
    <p:extLst>
      <p:ext uri="{BB962C8B-B14F-4D97-AF65-F5344CB8AC3E}">
        <p14:creationId xmlns:p14="http://schemas.microsoft.com/office/powerpoint/2010/main" val="3285281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30114</TotalTime>
  <Words>4132</Words>
  <Application>Microsoft Office PowerPoint</Application>
  <PresentationFormat>Widescreen</PresentationFormat>
  <Paragraphs>176</Paragraphs>
  <Slides>83</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83</vt:i4>
      </vt:variant>
    </vt:vector>
  </HeadingPairs>
  <TitlesOfParts>
    <vt:vector size="93" baseType="lpstr">
      <vt:lpstr>Bahnschrift</vt:lpstr>
      <vt:lpstr>Brush Script MT</vt:lpstr>
      <vt:lpstr>Calibri</vt:lpstr>
      <vt:lpstr>Franklin Gothic Medium</vt:lpstr>
      <vt:lpstr>Georgia</vt:lpstr>
      <vt:lpstr>Helvetica Neue</vt:lpstr>
      <vt:lpstr>Lato</vt:lpstr>
      <vt:lpstr>Trebuchet MS</vt:lpstr>
      <vt:lpstr>Wingdings</vt:lpstr>
      <vt:lpstr>Slipstream</vt:lpstr>
      <vt:lpstr>Bearing Fruit  is the Responsibility  of Every Christian</vt:lpstr>
      <vt:lpstr>John 15:8 (KJV)</vt:lpstr>
      <vt:lpstr>John 15:1-17 (KJV)</vt:lpstr>
      <vt:lpstr>John 15:1-17 (KJV)</vt:lpstr>
      <vt:lpstr>John 15:1-17 (KJV)</vt:lpstr>
      <vt:lpstr>John 15:1-17 (KJV)</vt:lpstr>
      <vt:lpstr>John 15:1-17 (KJV)</vt:lpstr>
      <vt:lpstr>John 15:1-17 (KJV)</vt:lpstr>
      <vt:lpstr>John 15:1-17 (KJV)</vt:lpstr>
      <vt:lpstr>John 15:1-17 (KJV)</vt:lpstr>
      <vt:lpstr>John 15:1-17 (KJV)</vt:lpstr>
      <vt:lpstr>John 15:1-17 (KJV)</vt:lpstr>
      <vt:lpstr>John 15:1-17 (KJV)</vt:lpstr>
      <vt:lpstr>Exegesis of Scriptures Answers: </vt:lpstr>
      <vt:lpstr>Two Points:</vt:lpstr>
      <vt:lpstr>Point #1: Jesus came into the world to save mankind from hell</vt:lpstr>
      <vt:lpstr>Luke 19:10 (KJV)</vt:lpstr>
      <vt:lpstr>Hebrews 2:12 (KJV)</vt:lpstr>
      <vt:lpstr>Point #2: Jesus commands his church to continue his mission of saving souls</vt:lpstr>
      <vt:lpstr>Matthew 28:18-20 (KJV)</vt:lpstr>
      <vt:lpstr>Matthew 28:18-20 (KJV)</vt:lpstr>
      <vt:lpstr>John 4:34-38 (NLT)</vt:lpstr>
      <vt:lpstr>John 4:34-38 (NLT)</vt:lpstr>
      <vt:lpstr>John 4:34-38 (NLT)</vt:lpstr>
      <vt:lpstr>Matthew 13:1-23 (AMP)</vt:lpstr>
      <vt:lpstr>Matthew 13:1-23 (AMP)</vt:lpstr>
      <vt:lpstr>Matthew 13:1-23 (AMP)</vt:lpstr>
      <vt:lpstr>Matthew 13:1-23 (AMP)</vt:lpstr>
      <vt:lpstr>Matthew 13:1-23 (AMP)</vt:lpstr>
      <vt:lpstr>Matthew 13:1-23 (AMP)</vt:lpstr>
      <vt:lpstr>Matthew 13:1-23 (AMP)</vt:lpstr>
      <vt:lpstr>Matthew 13:1-23 (AMP)</vt:lpstr>
      <vt:lpstr>Matthew 13:1-23 (AMP)</vt:lpstr>
      <vt:lpstr>Matthew 13:1-23 (AMP)</vt:lpstr>
      <vt:lpstr>Matthew 13:1-23 (AMP)</vt:lpstr>
      <vt:lpstr>Matthew 13:1-23 (AMP)</vt:lpstr>
      <vt:lpstr>Matthew 13:1-23 (AMP)</vt:lpstr>
      <vt:lpstr>Matthew 13:1-23 (AMP)</vt:lpstr>
      <vt:lpstr>Matthew 13:1-23 (AMP)</vt:lpstr>
      <vt:lpstr>Matthew 13:1-23 (AMP)</vt:lpstr>
      <vt:lpstr>Matthew 13:1-23 (AMP)</vt:lpstr>
      <vt:lpstr>Matthew 13:1-23 (AMP)</vt:lpstr>
      <vt:lpstr>Matthew 13:1-23 (AMP)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…that Christ died for our sins according to the scriptures; And that he was buried, and that he rose again the third day according to the scriptures:</vt:lpstr>
      <vt:lpstr>Hear: Romans 10:17</vt:lpstr>
      <vt:lpstr>Believe: Hebrews 11:6</vt:lpstr>
      <vt:lpstr>Repent: Luke 13:3</vt:lpstr>
      <vt:lpstr>Confess: Matthew 10:32-33</vt:lpstr>
      <vt:lpstr>Baptize: Acts 22:16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Adorning of A   Christian Woman</dc:title>
  <dc:creator>Fain</dc:creator>
  <cp:lastModifiedBy>Stuart Fain</cp:lastModifiedBy>
  <cp:revision>1350</cp:revision>
  <dcterms:created xsi:type="dcterms:W3CDTF">2013-05-08T03:30:16Z</dcterms:created>
  <dcterms:modified xsi:type="dcterms:W3CDTF">2025-10-25T18:12:07Z</dcterms:modified>
</cp:coreProperties>
</file>